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88" r:id="rId3"/>
    <p:sldId id="361" r:id="rId4"/>
    <p:sldId id="263" r:id="rId5"/>
    <p:sldId id="278" r:id="rId6"/>
    <p:sldId id="279" r:id="rId7"/>
    <p:sldId id="280" r:id="rId8"/>
    <p:sldId id="281" r:id="rId9"/>
    <p:sldId id="287" r:id="rId10"/>
    <p:sldId id="289" r:id="rId11"/>
    <p:sldId id="290" r:id="rId12"/>
    <p:sldId id="300" r:id="rId13"/>
    <p:sldId id="299" r:id="rId14"/>
    <p:sldId id="298" r:id="rId15"/>
    <p:sldId id="297" r:id="rId16"/>
    <p:sldId id="296" r:id="rId17"/>
    <p:sldId id="295" r:id="rId18"/>
    <p:sldId id="294" r:id="rId19"/>
    <p:sldId id="293" r:id="rId20"/>
    <p:sldId id="316" r:id="rId21"/>
    <p:sldId id="291" r:id="rId22"/>
    <p:sldId id="315" r:id="rId23"/>
    <p:sldId id="314" r:id="rId24"/>
    <p:sldId id="313" r:id="rId25"/>
    <p:sldId id="312" r:id="rId26"/>
    <p:sldId id="311" r:id="rId27"/>
    <p:sldId id="310" r:id="rId28"/>
    <p:sldId id="309" r:id="rId29"/>
    <p:sldId id="308" r:id="rId30"/>
    <p:sldId id="307" r:id="rId31"/>
    <p:sldId id="306" r:id="rId32"/>
    <p:sldId id="305" r:id="rId33"/>
    <p:sldId id="304" r:id="rId34"/>
    <p:sldId id="303" r:id="rId35"/>
    <p:sldId id="302" r:id="rId36"/>
    <p:sldId id="360" r:id="rId37"/>
    <p:sldId id="301" r:id="rId38"/>
    <p:sldId id="338" r:id="rId39"/>
    <p:sldId id="359" r:id="rId40"/>
    <p:sldId id="358" r:id="rId41"/>
    <p:sldId id="357" r:id="rId42"/>
    <p:sldId id="356" r:id="rId43"/>
    <p:sldId id="355" r:id="rId44"/>
    <p:sldId id="354" r:id="rId45"/>
    <p:sldId id="353" r:id="rId46"/>
    <p:sldId id="352" r:id="rId47"/>
    <p:sldId id="319" r:id="rId48"/>
    <p:sldId id="276" r:id="rId4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755576" y="476672"/>
            <a:ext cx="7474024" cy="5904656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0" marR="149225" indent="0" algn="ctr">
              <a:spcBef>
                <a:spcPts val="795"/>
              </a:spcBef>
              <a:spcAft>
                <a:spcPts val="0"/>
              </a:spcAft>
              <a:buNone/>
            </a:pPr>
            <a:endParaRPr lang="ru-RU" sz="1600" dirty="0">
              <a:latin typeface="Times New Roman"/>
              <a:ea typeface="Times New Roman"/>
            </a:endParaRPr>
          </a:p>
          <a:p>
            <a:pPr marL="0" marR="149225" indent="0" algn="ctr">
              <a:spcBef>
                <a:spcPts val="795"/>
              </a:spcBef>
              <a:spcAft>
                <a:spcPts val="0"/>
              </a:spcAft>
              <a:buNone/>
            </a:pPr>
            <a:r>
              <a:rPr lang="ru-RU" sz="1600" dirty="0">
                <a:latin typeface="Times New Roman"/>
                <a:ea typeface="Times New Roman"/>
              </a:rPr>
              <a:t>ЕДИНЫЙ МЕТОДИЧЕСКИЙ ДЕНЬ</a:t>
            </a:r>
          </a:p>
          <a:p>
            <a:pPr marL="0" marR="149225" indent="0" algn="ctr">
              <a:spcBef>
                <a:spcPts val="795"/>
              </a:spcBef>
              <a:spcAft>
                <a:spcPts val="0"/>
              </a:spcAft>
              <a:buNone/>
            </a:pPr>
            <a:endParaRPr lang="ru-RU" sz="1600" dirty="0">
              <a:latin typeface="Times New Roman"/>
              <a:ea typeface="Times New Roman"/>
            </a:endParaRPr>
          </a:p>
          <a:p>
            <a:pPr marL="0" marR="149225" indent="0" algn="r">
              <a:spcBef>
                <a:spcPts val="795"/>
              </a:spcBef>
              <a:spcAft>
                <a:spcPts val="0"/>
              </a:spcAft>
              <a:buNone/>
            </a:pPr>
            <a:endParaRPr lang="ru-RU" sz="1600" dirty="0">
              <a:latin typeface="Times New Roman"/>
              <a:ea typeface="Times New Roman"/>
            </a:endParaRPr>
          </a:p>
          <a:p>
            <a:pPr marL="0" marR="149225" indent="0" algn="r">
              <a:spcBef>
                <a:spcPts val="795"/>
              </a:spcBef>
              <a:spcAft>
                <a:spcPts val="0"/>
              </a:spcAft>
              <a:buNone/>
            </a:pPr>
            <a:endParaRPr lang="ru-RU" sz="1600" dirty="0">
              <a:latin typeface="Times New Roman"/>
              <a:ea typeface="Times New Roman"/>
            </a:endParaRPr>
          </a:p>
          <a:p>
            <a:pPr marL="0" marR="149225" indent="0" algn="ctr">
              <a:spcBef>
                <a:spcPts val="795"/>
              </a:spcBef>
              <a:spcAft>
                <a:spcPts val="0"/>
              </a:spcAft>
              <a:buNone/>
            </a:pPr>
            <a:r>
              <a:rPr lang="ru-RU" sz="28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Детализация и конкретизация</a:t>
            </a:r>
          </a:p>
          <a:p>
            <a:pPr marL="0" marR="149225" indent="0" algn="ctr">
              <a:spcBef>
                <a:spcPts val="795"/>
              </a:spcBef>
              <a:spcAft>
                <a:spcPts val="0"/>
              </a:spcAft>
              <a:buNone/>
            </a:pPr>
            <a:r>
              <a:rPr lang="ru-RU" sz="28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планируемых результатов</a:t>
            </a:r>
          </a:p>
          <a:p>
            <a:pPr marL="0" marR="149225" indent="0" algn="ctr">
              <a:spcBef>
                <a:spcPts val="795"/>
              </a:spcBef>
              <a:spcAft>
                <a:spcPts val="0"/>
              </a:spcAft>
              <a:buNone/>
            </a:pPr>
            <a:r>
              <a:rPr lang="ru-RU" sz="28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освоения РП по литературе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marR="149225" indent="0" algn="r">
              <a:spcBef>
                <a:spcPts val="795"/>
              </a:spcBef>
              <a:spcAft>
                <a:spcPts val="0"/>
              </a:spcAft>
              <a:buNone/>
            </a:pPr>
            <a:endParaRPr lang="ru-RU" sz="1600" dirty="0">
              <a:latin typeface="Times New Roman"/>
              <a:ea typeface="Times New Roman"/>
            </a:endParaRPr>
          </a:p>
          <a:p>
            <a:pPr marL="0" marR="149225" indent="0" algn="r">
              <a:spcBef>
                <a:spcPts val="795"/>
              </a:spcBef>
              <a:spcAft>
                <a:spcPts val="0"/>
              </a:spcAft>
              <a:buNone/>
            </a:pPr>
            <a:endParaRPr lang="ru-RU" sz="1600" dirty="0">
              <a:latin typeface="Times New Roman"/>
              <a:ea typeface="Times New Roman"/>
            </a:endParaRPr>
          </a:p>
          <a:p>
            <a:pPr marL="0" marR="149225" indent="0" algn="r">
              <a:spcBef>
                <a:spcPts val="795"/>
              </a:spcBef>
              <a:spcAft>
                <a:spcPts val="0"/>
              </a:spcAft>
              <a:buNone/>
            </a:pPr>
            <a:endParaRPr lang="ru-RU" sz="1600" dirty="0">
              <a:latin typeface="Times New Roman"/>
              <a:ea typeface="Times New Roman"/>
            </a:endParaRPr>
          </a:p>
          <a:p>
            <a:pPr marL="0" marR="149225" indent="0" algn="r">
              <a:spcBef>
                <a:spcPts val="795"/>
              </a:spcBef>
              <a:spcAft>
                <a:spcPts val="0"/>
              </a:spcAft>
              <a:buNone/>
            </a:pPr>
            <a:endParaRPr lang="ru-RU" sz="1600" dirty="0">
              <a:latin typeface="Times New Roman"/>
              <a:ea typeface="Times New Roman"/>
            </a:endParaRPr>
          </a:p>
          <a:p>
            <a:pPr marL="0" marR="149225" indent="0" algn="r">
              <a:spcBef>
                <a:spcPts val="795"/>
              </a:spcBef>
              <a:spcAft>
                <a:spcPts val="0"/>
              </a:spcAft>
              <a:buNone/>
            </a:pPr>
            <a:endParaRPr lang="ru-RU" sz="1600" dirty="0">
              <a:latin typeface="Times New Roman"/>
              <a:ea typeface="Times New Roman"/>
            </a:endParaRPr>
          </a:p>
          <a:p>
            <a:pPr marL="0" marR="149225" indent="0" algn="r">
              <a:spcBef>
                <a:spcPts val="795"/>
              </a:spcBef>
              <a:spcAft>
                <a:spcPts val="0"/>
              </a:spcAft>
              <a:buNone/>
            </a:pPr>
            <a:r>
              <a:rPr lang="ru-RU" sz="1600" dirty="0">
                <a:latin typeface="Times New Roman"/>
                <a:ea typeface="Times New Roman"/>
              </a:rPr>
              <a:t>Прокопенко Н.М., </a:t>
            </a:r>
          </a:p>
          <a:p>
            <a:pPr marL="0" marR="149225" indent="0" algn="r">
              <a:spcBef>
                <a:spcPts val="795"/>
              </a:spcBef>
              <a:spcAft>
                <a:spcPts val="0"/>
              </a:spcAft>
              <a:buNone/>
            </a:pPr>
            <a:r>
              <a:rPr lang="ru-RU" sz="1600" dirty="0">
                <a:latin typeface="Times New Roman"/>
                <a:ea typeface="Times New Roman"/>
              </a:rPr>
              <a:t>учитель русского языка и литературы </a:t>
            </a:r>
          </a:p>
          <a:p>
            <a:pPr marL="0" marR="149225" indent="0" algn="r">
              <a:spcBef>
                <a:spcPts val="795"/>
              </a:spcBef>
              <a:spcAft>
                <a:spcPts val="0"/>
              </a:spcAft>
              <a:buNone/>
            </a:pPr>
            <a:r>
              <a:rPr lang="ru-RU" sz="1600" dirty="0">
                <a:latin typeface="Times New Roman"/>
                <a:ea typeface="Times New Roman"/>
              </a:rPr>
              <a:t>МАОУ СОШ №25 </a:t>
            </a:r>
            <a:r>
              <a:rPr lang="ru-RU" sz="1600" dirty="0" err="1">
                <a:latin typeface="Times New Roman"/>
                <a:ea typeface="Times New Roman"/>
              </a:rPr>
              <a:t>г.Тюмени</a:t>
            </a:r>
            <a:endParaRPr lang="ru-RU" sz="1600" dirty="0">
              <a:latin typeface="Times New Roman"/>
              <a:ea typeface="Times New Roman"/>
            </a:endParaRPr>
          </a:p>
          <a:p>
            <a:pPr marL="0" marR="149225" indent="0" algn="ctr">
              <a:spcBef>
                <a:spcPts val="795"/>
              </a:spcBef>
              <a:spcAft>
                <a:spcPts val="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25.03.2022</a:t>
            </a:r>
          </a:p>
        </p:txBody>
      </p:sp>
    </p:spTree>
    <p:extLst>
      <p:ext uri="{BB962C8B-B14F-4D97-AF65-F5344CB8AC3E}">
        <p14:creationId xmlns:p14="http://schemas.microsoft.com/office/powerpoint/2010/main" val="411194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="" xmlns:a16="http://schemas.microsoft.com/office/drawing/2014/main" id="{282C9B76-65F5-4631-B907-B47D2D042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457199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изучения учебного предмета «Литература»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3282CA04-94E1-4D96-A439-85AD52054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31838"/>
            <a:ext cx="4040188" cy="1443038"/>
          </a:xfrm>
        </p:spPr>
        <p:txBody>
          <a:bodyPr>
            <a:no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РАБОЧАЯ ПРОГРАММА ОСНОВНОГО ОБЩЕГО ОБРАЗОВАНИЯ ЛИТЕРАТУРА (для 5–9 классов образовательных организаций)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МОСКВА, 2021</a:t>
            </a:r>
          </a:p>
        </p:txBody>
      </p:sp>
      <p:sp>
        <p:nvSpPr>
          <p:cNvPr id="14" name="Объект 13">
            <a:extLst>
              <a:ext uri="{FF2B5EF4-FFF2-40B4-BE49-F238E27FC236}">
                <a16:creationId xmlns="" xmlns:a16="http://schemas.microsoft.com/office/drawing/2014/main" id="{5B76FD6B-BBC1-4522-9333-3B6166738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504" y="2174876"/>
            <a:ext cx="4389884" cy="4683124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CA832F2E-2A26-4F61-AB30-570927BA9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836712"/>
            <a:ext cx="4041775" cy="158417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ИННОВАЦИОННАЯ ШКОЛА ПРОГРАММА КУРСА «ЛИТЕРАТУРА» 5–9 классы Авторы-составители Г.С.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Меркин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С.А. Зинин 5-е издание Соответствует Федеральному государственному образовательному стандарту Москва «Русское слово», 2020</a:t>
            </a:r>
          </a:p>
        </p:txBody>
      </p:sp>
      <p:sp>
        <p:nvSpPr>
          <p:cNvPr id="16" name="Объект 15">
            <a:extLst>
              <a:ext uri="{FF2B5EF4-FFF2-40B4-BE49-F238E27FC236}">
                <a16:creationId xmlns="" xmlns:a16="http://schemas.microsoft.com/office/drawing/2014/main" id="{4429DD59-88B1-4785-A27A-833408083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2420887"/>
            <a:ext cx="4041775" cy="416247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соответствии с содержанием изучаемых произведений; — совершенствовать владение базовыми предметными и межпредметными понятиями, отражающими существенные связи и отношения внутри литературных текстов, между литературными текстами и другими видами искусств (музыка, живопись, театр, кино); — развивать интерес к исследовательской и проектной деятельности в процессе изучения курса, в том числе для реализации личных притязаний и потребностей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68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="" xmlns:a16="http://schemas.microsoft.com/office/drawing/2014/main" id="{282C9B76-65F5-4631-B907-B47D2D042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457199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изучения учебного предмета «Литература»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3282CA04-94E1-4D96-A439-85AD52054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31838"/>
            <a:ext cx="2026569" cy="1443038"/>
          </a:xfrm>
        </p:spPr>
        <p:txBody>
          <a:bodyPr>
            <a:noAutofit/>
          </a:bodyPr>
          <a:lstStyle/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бъект 13">
            <a:extLst>
              <a:ext uri="{FF2B5EF4-FFF2-40B4-BE49-F238E27FC236}">
                <a16:creationId xmlns="" xmlns:a16="http://schemas.microsoft.com/office/drawing/2014/main" id="{5B76FD6B-BBC1-4522-9333-3B6166738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504" y="2174876"/>
            <a:ext cx="4389884" cy="4683124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бъект 15">
            <a:extLst>
              <a:ext uri="{FF2B5EF4-FFF2-40B4-BE49-F238E27FC236}">
                <a16:creationId xmlns="" xmlns:a16="http://schemas.microsoft.com/office/drawing/2014/main" id="{4429DD59-88B1-4785-A27A-833408083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23528" y="2420887"/>
            <a:ext cx="8363273" cy="42484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 результаты обучения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— воспитывать творческую личность путем приобщения к литературе как искусству слова; — совершенствовать умения читать правильно и осознанно, вслух и про себя; пересказывать текст различными способами (полный, выборочный, краткий); — способствовать совершенствованию читательского опыта; — развивать потребность в систематическом, системном, инициативном, в том числе досуговом, чтении; 9 — совершенствовать умения пользоваться библиотечными фондами (нахождение нужной книги по теме урока; для досугового чтения; для выполнения творческих работ и т.д.); — развивать интерес к творчеству; — развивать умение характеризовать художественные и научно-популярные тексты; — развивать навыки характеристики (в 5—6 классах) и анализа (в 7—9 классах) текстов различных стилей и жанров в соответствии с целями и задачами на уроках литературы различных типов; — развивать умения пользоваться монологической, диалогической, устной и письменной речью; составлять отзыв о прочитанном, краткую аннотацию о книге; создавать творческие работы различных типов и жанров; — формировать умения нахождения родовых и жанровых особенностей различных видов текстов; — формировать умения по применению литературоведческих понятий для характеристики (анализа) текста или нескольких произведений.</a:t>
            </a:r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CA832F2E-2A26-4F61-AB30-570927BA9BC8}"/>
              </a:ext>
            </a:extLst>
          </p:cNvPr>
          <p:cNvSpPr>
            <a:spLocks noGrp="1"/>
          </p:cNvSpPr>
          <p:nvPr>
            <p:ph type="body" idx="3"/>
          </p:nvPr>
        </p:nvSpPr>
        <p:spPr>
          <a:xfrm>
            <a:off x="457199" y="836712"/>
            <a:ext cx="8229602" cy="1149524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ИННОВАЦИОННАЯ ШКОЛА ПРОГРАММА КУРСА «ЛИТЕРАТУРА» 5–9 классы Авторы-составители Г.С.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Меркин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С.А. Зинин 5-е издание Соответствует Федеральному государственному образовательному стандарту Москва «Русское слово», 2020</a:t>
            </a:r>
          </a:p>
        </p:txBody>
      </p:sp>
    </p:spTree>
    <p:extLst>
      <p:ext uri="{BB962C8B-B14F-4D97-AF65-F5344CB8AC3E}">
        <p14:creationId xmlns:p14="http://schemas.microsoft.com/office/powerpoint/2010/main" val="56472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="" xmlns:a16="http://schemas.microsoft.com/office/drawing/2014/main" id="{282C9B76-65F5-4631-B907-B47D2D042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457199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 результаты по классам: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3282CA04-94E1-4D96-A439-85AD52054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31838"/>
            <a:ext cx="8229600" cy="1443038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РАБОЧАЯ ПРОГРАММА ОСНОВНОГО ОБЩЕГО ОБРАЗОВАНИЯ ЛИТЕРАТУРА (для 5–9 классов образовательных организаций)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МОСКВА, 2021</a:t>
            </a:r>
          </a:p>
        </p:txBody>
      </p:sp>
      <p:sp>
        <p:nvSpPr>
          <p:cNvPr id="14" name="Объект 13">
            <a:extLst>
              <a:ext uri="{FF2B5EF4-FFF2-40B4-BE49-F238E27FC236}">
                <a16:creationId xmlns="" xmlns:a16="http://schemas.microsoft.com/office/drawing/2014/main" id="{5B76FD6B-BBC1-4522-9333-3B6166738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504" y="2174876"/>
            <a:ext cx="4389884" cy="4683124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CA832F2E-2A26-4F61-AB30-570927BA9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836712"/>
            <a:ext cx="4041775" cy="158417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бъект 15">
            <a:extLst>
              <a:ext uri="{FF2B5EF4-FFF2-40B4-BE49-F238E27FC236}">
                <a16:creationId xmlns="" xmlns:a16="http://schemas.microsoft.com/office/drawing/2014/main" id="{4429DD59-88B1-4785-A27A-833408083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53567" y="2420888"/>
            <a:ext cx="8435280" cy="370527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КЛАСС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Иметь начальные представления об общечеловеческой ценности литературы и её роли в воспитании любви к Родине и дружбы между народами Российской Федерации; 2) понимать, что литература — это вид искусства и что художественный текст отличается от текста научного, делового, публицистического; 3) владеть элементарными умениями воспринимать, анализировать, интерпретировать и оценивать прочитанные произведения: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определять тему и главную мысль произведения, иметь начальные представления о родах и жанрах литературы; характеризовать героев-персонажей, давать их сравнительные характеристики; выявлять элементарные особенности языка художественного произведения, поэтической и прозаической речи; 6 понимать смысловое наполнение теоретико-литературных понятий и учиться использовать их в процессе анализа и интерпретации произведений: художественная литература и устное народное творчество; проза и поэзия; художественный ЛИТЕРАТУРА. 5—9 классы 31 образ; литературные жанры (народная сказка, литературная сказка, рассказ, повесть, стихотворение, басня); тема, идея, проблематика; сюжет, композиция; литературный герой (персонаж), речевая характеристика персонажей; портрет, пейзаж, художественная деталь; эпитет, сравнение, метафора, олицетворение; аллегория; ритм, рифма; 6 сопоставлять темы и сюжеты произведений, образы персонажей; 6 сопоставлять с помощью учителя изученные и самостоятельно прочитанные произведения фольклора и художественной литературы с произведениями других видов искусства (с учётом возраста, литературного развития обучающихся); 4) выразительно читать, в том числе наизусть (не менее 5 поэтических произведений, не выученных ранее), передавая личное отношение к произведению (с учётом литературного развития и индивидуальных особенностей обучающихся);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26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="" xmlns:a16="http://schemas.microsoft.com/office/drawing/2014/main" id="{282C9B76-65F5-4631-B907-B47D2D042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457199"/>
          </a:xfrm>
        </p:spPr>
        <p:txBody>
          <a:bodyPr>
            <a:noAutofit/>
          </a:bodyPr>
          <a:lstStyle/>
          <a:p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Предметные результаты по классам: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3282CA04-94E1-4D96-A439-85AD52054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31838"/>
            <a:ext cx="8075240" cy="1443038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РАБОЧАЯ ПРОГРАММА ОСНОВНОГО ОБЩЕГО ОБРАЗОВАНИЯ ЛИТЕРАТУРА (для 5–9 классов образовательных организаций)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МОСКВА, 2021</a:t>
            </a:r>
          </a:p>
        </p:txBody>
      </p:sp>
      <p:sp>
        <p:nvSpPr>
          <p:cNvPr id="14" name="Объект 13">
            <a:extLst>
              <a:ext uri="{FF2B5EF4-FFF2-40B4-BE49-F238E27FC236}">
                <a16:creationId xmlns="" xmlns:a16="http://schemas.microsoft.com/office/drawing/2014/main" id="{5B76FD6B-BBC1-4522-9333-3B6166738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504" y="2174876"/>
            <a:ext cx="4389884" cy="4683124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CA832F2E-2A26-4F61-AB30-570927BA9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836712"/>
            <a:ext cx="4041775" cy="158417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бъект 15">
            <a:extLst>
              <a:ext uri="{FF2B5EF4-FFF2-40B4-BE49-F238E27FC236}">
                <a16:creationId xmlns="" xmlns:a16="http://schemas.microsoft.com/office/drawing/2014/main" id="{4429DD59-88B1-4785-A27A-833408083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7201" y="2279751"/>
            <a:ext cx="8229600" cy="43036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5) пересказывать прочитанное произведение, используя подробный, сжатый, выборочный пересказ, отвечать на вопросы по прочитанному произведению и с помощью учителя формулировать вопросы к тексту; 6) участвовать в беседе и диалоге о прочитанном произведении, подбирать аргументы для оценки прочитанного (с учётом литературного развития обучающихся); 7) создавать устные и письменные высказывания разных жанров объемом не менее 70 слов (с учётом литературного развития обучающихся); 8) владеть начальными умениями интерпретации и оценки текстуально изученных произведений фольклора и литературы; 9) осознавать важность чтения и изучения произведений устного народного творчества и художественной литературы для познания мира, формирования эмоциональных и эстетических впечатлений, а также для собственного развития; 10) планировать с помощью учителя собственное досуговое чтение, расширять свой круг чтения, в том числе за счёт произведений современной литературы для детей и подростков; 11) участвовать в создании элементарных учебных проектов под руководством учителя и учиться публично представлять их результаты (с учётом литературного развития обучающихся); 12) владеть начальными умениями использовать словари и справочники, в том числе в электронной форме; пользоваться под руководством учителя электронными библиотеками и другими интернет-ресурсами, соблюдая правила информационной безопасности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17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="" xmlns:a16="http://schemas.microsoft.com/office/drawing/2014/main" id="{282C9B76-65F5-4631-B907-B47D2D042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457199"/>
          </a:xfrm>
        </p:spPr>
        <p:txBody>
          <a:bodyPr>
            <a:noAutofit/>
          </a:bodyPr>
          <a:lstStyle/>
          <a:p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Предметные результаты по классам: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3282CA04-94E1-4D96-A439-85AD52054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31838"/>
            <a:ext cx="8229600" cy="1443038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РАБОЧАЯ ПРОГРАММА ОСНОВНОГО ОБЩЕГО ОБРАЗОВАНИЯ ЛИТЕРАТУРА (для 5–9 классов образовательных организаций)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МОСКВА, 2021</a:t>
            </a:r>
          </a:p>
        </p:txBody>
      </p:sp>
      <p:sp>
        <p:nvSpPr>
          <p:cNvPr id="14" name="Объект 13">
            <a:extLst>
              <a:ext uri="{FF2B5EF4-FFF2-40B4-BE49-F238E27FC236}">
                <a16:creationId xmlns="" xmlns:a16="http://schemas.microsoft.com/office/drawing/2014/main" id="{5B76FD6B-BBC1-4522-9333-3B6166738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504" y="2174876"/>
            <a:ext cx="4389884" cy="4683124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CA832F2E-2A26-4F61-AB30-570927BA9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836712"/>
            <a:ext cx="4041775" cy="158417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бъект 15">
            <a:extLst>
              <a:ext uri="{FF2B5EF4-FFF2-40B4-BE49-F238E27FC236}">
                <a16:creationId xmlns="" xmlns:a16="http://schemas.microsoft.com/office/drawing/2014/main" id="{4429DD59-88B1-4785-A27A-833408083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7201" y="2420887"/>
            <a:ext cx="8229600" cy="370527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КЛАСС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Понимать общечеловеческую и духовно-нравственную ценность литературы, осознавать её роль в воспитании любви к Родине и укреплении единства многонационального народа Российской Федерации; 2) понимать особенности литературы как вида словесного искусства, отличать художественный текст от текста научного, делового, публицистического; 3) осуществлять элементарный смысловой и эстетический анализ произведений фольклора и художественной литературы; воспринимать, анализировать, интерпретировать и оценивать прочитанное (с учётом литературного развития обучающихся); 6 определять тему и главную мысль произведения, основные вопросы, поднятые автором; указывать родовую и жанровую принадлежность произведения; выявлять позицию героя и авторскую позицию; характеризовать героев-персонажей, давать их сравнительные характеристики; выявлять основные особенности языка художественного произведения, поэтической и прозаической речи; 6 понимать сущность теоретико-литературных понятий и учиться использовать их в процессе анализа и интерпретации произведений, </a:t>
            </a:r>
          </a:p>
        </p:txBody>
      </p:sp>
    </p:spTree>
    <p:extLst>
      <p:ext uri="{BB962C8B-B14F-4D97-AF65-F5344CB8AC3E}">
        <p14:creationId xmlns:p14="http://schemas.microsoft.com/office/powerpoint/2010/main" val="195262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="" xmlns:a16="http://schemas.microsoft.com/office/drawing/2014/main" id="{282C9B76-65F5-4631-B907-B47D2D042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457199"/>
          </a:xfrm>
        </p:spPr>
        <p:txBody>
          <a:bodyPr>
            <a:noAutofit/>
          </a:bodyPr>
          <a:lstStyle/>
          <a:p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Предметные результаты по классам: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3282CA04-94E1-4D96-A439-85AD52054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31838"/>
            <a:ext cx="4040188" cy="1443038"/>
          </a:xfrm>
        </p:spPr>
        <p:txBody>
          <a:bodyPr>
            <a:no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РАБОЧАЯ ПРОГРАММА ОСНОВНОГО ОБЩЕГО ОБРАЗОВАНИЯ ЛИТЕРАТУРА (для 5–9 классов образовательных организаций)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МОСКВА, 2021</a:t>
            </a:r>
          </a:p>
        </p:txBody>
      </p:sp>
      <p:sp>
        <p:nvSpPr>
          <p:cNvPr id="14" name="Объект 13">
            <a:extLst>
              <a:ext uri="{FF2B5EF4-FFF2-40B4-BE49-F238E27FC236}">
                <a16:creationId xmlns="" xmlns:a16="http://schemas.microsoft.com/office/drawing/2014/main" id="{5B76FD6B-BBC1-4522-9333-3B6166738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504" y="2174876"/>
            <a:ext cx="4389884" cy="4683124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CA832F2E-2A26-4F61-AB30-570927BA9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836712"/>
            <a:ext cx="4041775" cy="158417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ИННОВАЦИОННАЯ ШКОЛА ПРОГРАММА КУРСА «ЛИТЕРАТУРА» 5–9 классы Авторы-составители Г.С.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Меркин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С.А. Зинин 5-е издание Соответствует Федеральному государственному образовательному стандарту Москва «Русское слово», 2020</a:t>
            </a:r>
          </a:p>
        </p:txBody>
      </p:sp>
      <p:sp>
        <p:nvSpPr>
          <p:cNvPr id="16" name="Объект 15">
            <a:extLst>
              <a:ext uri="{FF2B5EF4-FFF2-40B4-BE49-F238E27FC236}">
                <a16:creationId xmlns="" xmlns:a16="http://schemas.microsoft.com/office/drawing/2014/main" id="{4429DD59-88B1-4785-A27A-833408083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7200" y="2420887"/>
            <a:ext cx="8363272" cy="443711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оформления собственных оценок и наблюдений: художественная литература и устное народное творчество; проза и поэзия; художественный образ; роды (лирика, эпос), жанры (рассказ, повесть, роман, басня, послание); форма и содержание литературного произведения; тема, идея, проблематика; сюжет, композиция; стадии развития действия: экспозиция, завязка, развитие действия, кульминация, развязка; повествователь, рассказчик, литературный герой (персонаж), лирический герой, речевая характеристика героя; портрет, пейзаж, художественная деталь; юмор, ирония; эпитет, метафора, сравнение; олицетворение, гипербола; антитеза, аллегория; стихотворный метр (хорей, ямб), ритм, рифма, строфа; 6 выделять в произведениях элементы художественной формы и обнаруживать связи между ними; 6 сопоставлять произведения, их фрагменты, образы персонажей, сюжеты разных литературных произведений, темы, проблемы, жанры (с учётом возраста и литературного развития обучающихся); 6 сопоставлять с помощью учителя изученные и самостоятельно прочитанные произведения художественной литературы ЛИТЕРАТУРА. 5—9 классы 33 с произведениями других видов искусства (живопись, музыка, театр, кино);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91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="" xmlns:a16="http://schemas.microsoft.com/office/drawing/2014/main" id="{282C9B76-65F5-4631-B907-B47D2D042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457199"/>
          </a:xfrm>
        </p:spPr>
        <p:txBody>
          <a:bodyPr>
            <a:noAutofit/>
          </a:bodyPr>
          <a:lstStyle/>
          <a:p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Предметные результаты по классам: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3282CA04-94E1-4D96-A439-85AD52054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31838"/>
            <a:ext cx="8229600" cy="1443038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РАБОЧАЯ ПРОГРАММА ОСНОВНОГО ОБЩЕГО ОБРАЗОВАНИЯ ЛИТЕРАТУРА (для 5–9 классов образовательных организаций)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МОСКВА, 2021</a:t>
            </a:r>
          </a:p>
        </p:txBody>
      </p:sp>
      <p:sp>
        <p:nvSpPr>
          <p:cNvPr id="14" name="Объект 13">
            <a:extLst>
              <a:ext uri="{FF2B5EF4-FFF2-40B4-BE49-F238E27FC236}">
                <a16:creationId xmlns="" xmlns:a16="http://schemas.microsoft.com/office/drawing/2014/main" id="{5B76FD6B-BBC1-4522-9333-3B6166738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504" y="2174876"/>
            <a:ext cx="4389884" cy="4683124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CA832F2E-2A26-4F61-AB30-570927BA9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836712"/>
            <a:ext cx="4041775" cy="158417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бъект 15">
            <a:extLst>
              <a:ext uri="{FF2B5EF4-FFF2-40B4-BE49-F238E27FC236}">
                <a16:creationId xmlns="" xmlns:a16="http://schemas.microsoft.com/office/drawing/2014/main" id="{4429DD59-88B1-4785-A27A-833408083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7201" y="2420887"/>
            <a:ext cx="8229600" cy="42484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4) выразительно читать стихи и прозу, в том числе наизусть (не менее 7 поэтических произведений, не выученных ранее), передавая личное отношение к произведению (с учётом литературного развития, индивидуальных особенностей обучающихся); 5) пересказывать прочитанное произведение, используя подробный, сжатый, выборочный, творческий пересказ, отвечать на вопросы по прочитанному произведению и с помощью учителя формулировать вопросы к тексту; 6) участвовать в беседе и диалоге о прочитанном произведении, давать аргументированную оценку прочитанному; 7) создавать устные и письменные высказывания разных жанров (объёмом не менее 100 слов), писать сочинение-рассуждение по заданной теме с опорой на прочитанные произведения, аннотацию, отзыв; 8)  владеть умениями интерпретации и оценки текстуально изученных произведений фольклора, древнерусской, русской и зарубежной литературы и современных авторов с использованием методов смыслового чтения и эстетического анализа; 9) осознавать важность чтения и изучения произведений устного народного творчества и художественной литературы для познания мира, формирования эмоциональных и эстетических впечатлений, а также для собственного развития; 10) планировать собственное досуговое чтение, обогащать свой круг чтения по рекомендациям учителя, в том числе за счёт произведений современной литературы для детей и подростков; 11) развивать умения коллективной проектной или исследовательской деятельности под руководством учителя и учиться публично представлять полученные результаты; 12) развивать умение использовать словари и справочники, в  том числе в электронной форме; пользоваться под руководством учителя электронными библиотеками и другими интернет-ресурсами, соблюдая правила информационной безопасности.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05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="" xmlns:a16="http://schemas.microsoft.com/office/drawing/2014/main" id="{282C9B76-65F5-4631-B907-B47D2D042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457199"/>
          </a:xfrm>
        </p:spPr>
        <p:txBody>
          <a:bodyPr>
            <a:noAutofit/>
          </a:bodyPr>
          <a:lstStyle/>
          <a:p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Предметные результаты по классам: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3282CA04-94E1-4D96-A439-85AD52054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31838"/>
            <a:ext cx="8229600" cy="1443038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РАБОЧАЯ ПРОГРАММА ОСНОВНОГО ОБЩЕГО ОБРАЗОВАНИЯ ЛИТЕРАТУРА (для 5–9 классов образовательных организаций)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МОСКВА, 2021</a:t>
            </a:r>
          </a:p>
        </p:txBody>
      </p:sp>
      <p:sp>
        <p:nvSpPr>
          <p:cNvPr id="14" name="Объект 13">
            <a:extLst>
              <a:ext uri="{FF2B5EF4-FFF2-40B4-BE49-F238E27FC236}">
                <a16:creationId xmlns="" xmlns:a16="http://schemas.microsoft.com/office/drawing/2014/main" id="{5B76FD6B-BBC1-4522-9333-3B6166738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504" y="2174876"/>
            <a:ext cx="4389884" cy="4683124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CA832F2E-2A26-4F61-AB30-570927BA9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836712"/>
            <a:ext cx="4041775" cy="158417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бъект 15">
            <a:extLst>
              <a:ext uri="{FF2B5EF4-FFF2-40B4-BE49-F238E27FC236}">
                <a16:creationId xmlns="" xmlns:a16="http://schemas.microsoft.com/office/drawing/2014/main" id="{4429DD59-88B1-4785-A27A-833408083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7201" y="2420887"/>
            <a:ext cx="8229599" cy="396044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1600" dirty="0">
                <a:solidFill>
                  <a:srgbClr val="FF0000"/>
                </a:solidFill>
              </a:rPr>
              <a:t>7 КЛАСС </a:t>
            </a:r>
            <a:r>
              <a:rPr lang="ru-RU" sz="1600" dirty="0"/>
              <a:t>1) Понимать общечеловеческую и духовно-нравственную ценность литературы, осознавать её роль в воспитании любви к Родине и укреплении единства многонационального народа Российской Федерации; 34 Примерная рабочая программа 2) понимать специфику литературы как вида словесного искусства, выявлять отличия художественного текста от текста научного, делового, публицистического; 3) проводить смысловой и эстетический анализ произведений фольклора и художественной литературы; воспринимать, анализировать, интерпретировать и оценивать прочитанное (с учётом литературного развития обучающихся), понимать, что в литературных произведениях отражена художественная картина мира: 6 анализировать произведение в единстве формы и содержания; определять тему, главную мысль и проблематику произведения, его родовую и жанровую принадлежность; выявлять позицию героя, рассказчика и авторскую позицию, учитывая художественные особенности произведения; характеризовать героев-персонажей, давать их сравнительные характеристики, оценивать систему персонажей; определять особенности композиции и основной конфликт произведения; объяснять своё понимание нравственно-философской, социально-исторической и эстетической проблематики произведений (с учётом литературного развития обучающихся);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30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="" xmlns:a16="http://schemas.microsoft.com/office/drawing/2014/main" id="{282C9B76-65F5-4631-B907-B47D2D042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457199"/>
          </a:xfrm>
        </p:spPr>
        <p:txBody>
          <a:bodyPr>
            <a:noAutofit/>
          </a:bodyPr>
          <a:lstStyle/>
          <a:p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Предметные результаты по классам: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3282CA04-94E1-4D96-A439-85AD52054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31838"/>
            <a:ext cx="8003232" cy="1443038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РАБОЧАЯ ПРОГРАММА ОСНОВНОГО ОБЩЕГО ОБРАЗОВАНИЯ ЛИТЕРАТУРА (для 5–9 классов образовательных организаций)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МОСКВА, 2021</a:t>
            </a:r>
          </a:p>
        </p:txBody>
      </p:sp>
      <p:sp>
        <p:nvSpPr>
          <p:cNvPr id="14" name="Объект 13">
            <a:extLst>
              <a:ext uri="{FF2B5EF4-FFF2-40B4-BE49-F238E27FC236}">
                <a16:creationId xmlns="" xmlns:a16="http://schemas.microsoft.com/office/drawing/2014/main" id="{5B76FD6B-BBC1-4522-9333-3B6166738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504" y="2174876"/>
            <a:ext cx="4389884" cy="4683124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CA832F2E-2A26-4F61-AB30-570927BA9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836712"/>
            <a:ext cx="4041775" cy="158417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бъект 15">
            <a:extLst>
              <a:ext uri="{FF2B5EF4-FFF2-40B4-BE49-F238E27FC236}">
                <a16:creationId xmlns="" xmlns:a16="http://schemas.microsoft.com/office/drawing/2014/main" id="{4429DD59-88B1-4785-A27A-833408083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7201" y="2279751"/>
            <a:ext cx="8229600" cy="43036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выявлять основные особенности языка художественного произведения, поэтической и прозаической речи; находить основные изобразительно-выразительные средства, характерные для творческой манеры писателя, определять их художественные функции; 6 понимать сущность и элементарные смысловые функции теоретико-литературных понятий и учиться самостоятельно использовать их в процессе анализа и интерпретации произведений, оформления собственных оценок и наблюдений: художественная литература и устное народное творчество; проза и поэзия; художественный образ; роды (лирика, эпос), жанры (рассказ, повесть, роман, послание, поэма, песня); форма и содержание литературного произведения; тема, идея, проблематика; пафос (героический, патриотический, гражданский и  др.); сюжет, композиция, эпиграф; стадии развития действия: экспозиция, завязка, развитие действия, кульминация, развязка; автор, повествователь, рассказчик, литературный герой (персонаж), лирический герой, речевая характеристика героя; портрет, пейзаж, интерьер, художественная деталь; юмор, ирония, сатира; эпитет, метафора, сравнение; олицетворение, гипербола; антитеза, аллегория; анафора; стихотворный метр (хорей, ямб, дактиль, амфибрахий, анапест), ритм, рифма, строфа; ЛИТЕРАТУРА. 5—9 классы 35 6 выделять в произведениях элементы художественной формы и обнаруживать связи между ними; 6 сопоставлять произведения, их фрагменты, образы персонажей, сюжеты разных литературных произведений, темы, проблемы, жанры, художественные приёмы, особенности языка; 6 сопоставлять изученные и самостоятельно прочитанные произведения художественной литературы с произведениями других видов искусства (живопись, музыка, театр, кино); 4) выразительно читать стихи и прозу, в том числе наизусть (не менее 9 поэтических произведений, не выученных ранее), передавая личное отношение к произведению (с учётом литературного развития, индивидуальных особенностей обучающихся);.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90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="" xmlns:a16="http://schemas.microsoft.com/office/drawing/2014/main" id="{282C9B76-65F5-4631-B907-B47D2D042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457199"/>
          </a:xfrm>
        </p:spPr>
        <p:txBody>
          <a:bodyPr>
            <a:noAutofit/>
          </a:bodyPr>
          <a:lstStyle/>
          <a:p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Предметные результаты по классам: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3282CA04-94E1-4D96-A439-85AD52054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31838"/>
            <a:ext cx="8147248" cy="1443038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РАБОЧАЯ ПРОГРАММА ОСНОВНОГО ОБЩЕГО ОБРАЗОВАНИЯ ЛИТЕРАТУРА (для 5–9 классов образовательных организаций)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МОСКВА, 2021</a:t>
            </a:r>
          </a:p>
        </p:txBody>
      </p:sp>
      <p:sp>
        <p:nvSpPr>
          <p:cNvPr id="14" name="Объект 13">
            <a:extLst>
              <a:ext uri="{FF2B5EF4-FFF2-40B4-BE49-F238E27FC236}">
                <a16:creationId xmlns="" xmlns:a16="http://schemas.microsoft.com/office/drawing/2014/main" id="{5B76FD6B-BBC1-4522-9333-3B6166738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504" y="2174876"/>
            <a:ext cx="4389884" cy="4683124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CA832F2E-2A26-4F61-AB30-570927BA9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836712"/>
            <a:ext cx="4041775" cy="158417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бъект 15">
            <a:extLst>
              <a:ext uri="{FF2B5EF4-FFF2-40B4-BE49-F238E27FC236}">
                <a16:creationId xmlns="" xmlns:a16="http://schemas.microsoft.com/office/drawing/2014/main" id="{4429DD59-88B1-4785-A27A-833408083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7201" y="2420887"/>
            <a:ext cx="8229600" cy="370527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kumimoji="0" lang="ru-RU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5) пересказывать прочитанное произведение, используя различные виды пересказов, отвечать на вопросы по прочитанному произведению и самостоятельно формулировать вопросы к тексту; пересказывать сюжет и вычленять фабулу; 6) участвовать в беседе и диалоге о прочитанном произведении, соотносить собственную позицию с позицией автора, давать аргументированную оценку прочитанному; 7) создавать устные и письменные высказывания разных жанров (объёмом не менее 150 слов), писать сочинение-рассуждение по заданной теме с опорой на прочитанные произведения; под руководством учителя учиться исправлять и редактировать собственные письменные тексты; собирать материал и обрабатывать информацию, необходимую для составления плана, таблицы, схемы, доклада, конспекта, аннотации, эссе, литературно-творческой работы на самостоятельно или под руководством учителя выбранную литературную или публицистическую тему; 8) самостоятельно интерпретировать и оценивать текстуально изученные художественные произведения древнерусской, русской и зарубежной литературы и современных авторов с использованием методов смыслового чтения и эстетического анализа; 9) понимать важность чтения и изучения произведений фольклора и художественной литературы для самостоятельного познания мира, развития собственных эмоциональных и эстетических впечатлений; 10) планировать своё досуговое чтение, обогащать свой круг чтения по рекомендациям учителя и сверстников, в том числе за счёт произведений современной литературы для детей и подростков; 36 Примерная рабочая программа 11) участвовать в коллективной и индивидуальной проектной или исследовательской деятельности и публично представлять полученные результаты; 12) развивать умение использовать энциклопедии, словари и справочники, в том числе в электронной форме; самостоятельно пользоваться электронными библиотеками и подбирать проверенные источники в интернет-библиотеках для выполнения учебных задач, соблюдая правила информационной безопасности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64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DCD132D-EC14-43E0-BE5E-0E81D20C64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918648" cy="1224135"/>
          </a:xfrm>
        </p:spPr>
        <p:txBody>
          <a:bodyPr/>
          <a:lstStyle/>
          <a:p>
            <a:r>
              <a:rPr kumimoji="0" lang="ru-RU" sz="2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МЕСТО УЧЕБНОГО ПРЕДМЕТА «ЛИТЕРАТУРА» В УЧЕБНОМ ПЛАНЕ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F7E218B1-078E-4005-811F-FBE5EC4CD9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1628800"/>
            <a:ext cx="7918648" cy="475252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Предмет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«Литература»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входит в предметную область «Русский язык и литература» и является обязательным для изучения. Предмет «Литература» преемственен по отношению к предмету «Литературное чтение». В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5, 6, 9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классах на изучение предмета отводится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часа в неделю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	Суммарно изучение литературы в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и 8 классах — 2 часа в неделю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основной школе по программам основного общего образования рассчитано на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442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соответствии со всеми вариантами учебных планов. </a:t>
            </a:r>
          </a:p>
        </p:txBody>
      </p:sp>
    </p:spTree>
    <p:extLst>
      <p:ext uri="{BB962C8B-B14F-4D97-AF65-F5344CB8AC3E}">
        <p14:creationId xmlns:p14="http://schemas.microsoft.com/office/powerpoint/2010/main" val="3840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="" xmlns:a16="http://schemas.microsoft.com/office/drawing/2014/main" id="{282C9B76-65F5-4631-B907-B47D2D042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457199"/>
          </a:xfrm>
        </p:spPr>
        <p:txBody>
          <a:bodyPr>
            <a:noAutofit/>
          </a:bodyPr>
          <a:lstStyle/>
          <a:p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Предметные результаты по классам: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3282CA04-94E1-4D96-A439-85AD52054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31838"/>
            <a:ext cx="8229600" cy="1443038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РАБОЧАЯ ПРОГРАММА ОСНОВНОГО ОБЩЕГО ОБРАЗОВАНИЯ ЛИТЕРАТУРА (для 5–9 классов образовательных организаций)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МОСКВА, 2021</a:t>
            </a:r>
          </a:p>
        </p:txBody>
      </p:sp>
      <p:sp>
        <p:nvSpPr>
          <p:cNvPr id="14" name="Объект 13">
            <a:extLst>
              <a:ext uri="{FF2B5EF4-FFF2-40B4-BE49-F238E27FC236}">
                <a16:creationId xmlns="" xmlns:a16="http://schemas.microsoft.com/office/drawing/2014/main" id="{5B76FD6B-BBC1-4522-9333-3B6166738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504" y="2174876"/>
            <a:ext cx="4389884" cy="4683124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CA832F2E-2A26-4F61-AB30-570927BA9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836712"/>
            <a:ext cx="4041775" cy="158417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бъект 15">
            <a:extLst>
              <a:ext uri="{FF2B5EF4-FFF2-40B4-BE49-F238E27FC236}">
                <a16:creationId xmlns="" xmlns:a16="http://schemas.microsoft.com/office/drawing/2014/main" id="{4429DD59-88B1-4785-A27A-833408083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7201" y="2420887"/>
            <a:ext cx="8229600" cy="41624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КЛАСС 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Понимать духовно-нравственную ценность литературы, осознавать её роль в воспитании патриотизма и укреплении единства многонационального народа Российской Федерации; 2) понимать специфику литературы как вида словесного искусства, выявлять отличия художественного текста от текста научного, делового, публицистического; 3) проводить самостоятельный смысловой и эстетический анализ произведений художественной литературы; воспринимать, анализировать, интерпретировать и оценивать прочитанное (с учётом литературного развития обучающихся), понимать неоднозначность художественных смыслов, заложенных в литературных произведениях: </a:t>
            </a:r>
          </a:p>
        </p:txBody>
      </p:sp>
    </p:spTree>
    <p:extLst>
      <p:ext uri="{BB962C8B-B14F-4D97-AF65-F5344CB8AC3E}">
        <p14:creationId xmlns:p14="http://schemas.microsoft.com/office/powerpoint/2010/main" val="154513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="" xmlns:a16="http://schemas.microsoft.com/office/drawing/2014/main" id="{282C9B76-65F5-4631-B907-B47D2D042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457199"/>
          </a:xfrm>
        </p:spPr>
        <p:txBody>
          <a:bodyPr>
            <a:noAutofit/>
          </a:bodyPr>
          <a:lstStyle/>
          <a:p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Предметные результаты по классам: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3282CA04-94E1-4D96-A439-85AD52054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31838"/>
            <a:ext cx="8229600" cy="1443038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РАБОЧАЯ ПРОГРАММА ОСНОВНОГО ОБЩЕГО ОБРАЗОВАНИЯ ЛИТЕРАТУРА (для 5–9 классов образовательных организаций)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МОСКВА, 2021</a:t>
            </a:r>
          </a:p>
        </p:txBody>
      </p:sp>
      <p:sp>
        <p:nvSpPr>
          <p:cNvPr id="14" name="Объект 13">
            <a:extLst>
              <a:ext uri="{FF2B5EF4-FFF2-40B4-BE49-F238E27FC236}">
                <a16:creationId xmlns="" xmlns:a16="http://schemas.microsoft.com/office/drawing/2014/main" id="{5B76FD6B-BBC1-4522-9333-3B6166738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504" y="2174876"/>
            <a:ext cx="4389884" cy="4683124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CA832F2E-2A26-4F61-AB30-570927BA9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836712"/>
            <a:ext cx="4041775" cy="158417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бъект 15">
            <a:extLst>
              <a:ext uri="{FF2B5EF4-FFF2-40B4-BE49-F238E27FC236}">
                <a16:creationId xmlns="" xmlns:a16="http://schemas.microsoft.com/office/drawing/2014/main" id="{4429DD59-88B1-4785-A27A-833408083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1561" y="2420887"/>
            <a:ext cx="8075240" cy="403244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анализировать произведение в единстве формы и содержания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определять тематику и проблематику произведения, его родовую и жанровую принадлежность; выявлять позицию героя, повествователя, рассказчика и авторскую позицию, учитывая художественные особенности произведения и отражённые в нём реалии; характеризовать героев-персонажей, давать их сравнительные характеристики, оценивать систему образов; выявлять особенности композиции и основной конфликт произведения; характеризовать авторский пафос; выявлять и осмыслять формы авторской оценки героев, событий, характер авторских взаимоотношений с читателем как адресатом произведения; объяснять своё понимание нравственно-философской, социально-исторической и эстетической проблематики произведений (с учётом возраста и литературного развития обучающихся); выявлять языковые особенности художественного произведения, поэтической и прозаической речи; находить основные изобразительно-выразительные средства, характерные для творческой манеры и стиля писателя, определять их художественные функции;</a:t>
            </a:r>
          </a:p>
        </p:txBody>
      </p:sp>
    </p:spTree>
    <p:extLst>
      <p:ext uri="{BB962C8B-B14F-4D97-AF65-F5344CB8AC3E}">
        <p14:creationId xmlns:p14="http://schemas.microsoft.com/office/powerpoint/2010/main" val="366324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="" xmlns:a16="http://schemas.microsoft.com/office/drawing/2014/main" id="{282C9B76-65F5-4631-B907-B47D2D042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457199"/>
          </a:xfrm>
        </p:spPr>
        <p:txBody>
          <a:bodyPr>
            <a:noAutofit/>
          </a:bodyPr>
          <a:lstStyle/>
          <a:p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Предметные результаты по классам: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3282CA04-94E1-4D96-A439-85AD52054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31838"/>
            <a:ext cx="8229600" cy="1443038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РАБОЧАЯ ПРОГРАММА ОСНОВНОГО ОБЩЕГО ОБРАЗОВАНИЯ ЛИТЕРАТУРА (для 5–9 классов образовательных организаций)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МОСКВА, 2021</a:t>
            </a:r>
          </a:p>
        </p:txBody>
      </p:sp>
      <p:sp>
        <p:nvSpPr>
          <p:cNvPr id="14" name="Объект 13">
            <a:extLst>
              <a:ext uri="{FF2B5EF4-FFF2-40B4-BE49-F238E27FC236}">
                <a16:creationId xmlns="" xmlns:a16="http://schemas.microsoft.com/office/drawing/2014/main" id="{5B76FD6B-BBC1-4522-9333-3B6166738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504" y="2174876"/>
            <a:ext cx="4389884" cy="4683124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CA832F2E-2A26-4F61-AB30-570927BA9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836712"/>
            <a:ext cx="4041775" cy="158417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бъект 15">
            <a:extLst>
              <a:ext uri="{FF2B5EF4-FFF2-40B4-BE49-F238E27FC236}">
                <a16:creationId xmlns="" xmlns:a16="http://schemas.microsoft.com/office/drawing/2014/main" id="{4429DD59-88B1-4785-A27A-833408083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39553" y="2420887"/>
            <a:ext cx="8147248" cy="403244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*овладеть сущностью и пониманием смысловых функций теоретико-литературных понятий и самостоятельно использовать их в процессе анализа и интерпретации произведений, оформления собственных оценок и наблюдений: художественная литература и устное народное творчество; проза и поэзия; художественный образ, факт, вымысел; роды (лирика, эпос, драма), жанры (рассказ, повесть, роман, баллада, послание, поэма, песня, сонет, лироэпические (поэма, баллада)); форма и содержание литературного произведения; тема, идея, проблематика; пафос (героический, патриотический, гражданский и  др.); сюжет, композиция, эпиграф; стадии развития действия: экспозиция, завязка, развитие действия, кульминация, развязка; конфликт; система образов; автор, повествователь, рассказчик, литературный герой (персонаж), лирический герой, речевая характеристика героя; портрет, пейзаж, интерьер, художественная деталь, символ; юмор, ирония, сатира, сарказм, гротеск; эпитет, метафора, сравнение; олицетворение, гипербола; антитеза, аллегория; анафора; звукопись (аллитерация, ассонанс); стихотворный метр (хорей, ямб, дактиль, амфибрахий, анапест);</a:t>
            </a:r>
          </a:p>
        </p:txBody>
      </p:sp>
    </p:spTree>
    <p:extLst>
      <p:ext uri="{BB962C8B-B14F-4D97-AF65-F5344CB8AC3E}">
        <p14:creationId xmlns:p14="http://schemas.microsoft.com/office/powerpoint/2010/main" val="367902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="" xmlns:a16="http://schemas.microsoft.com/office/drawing/2014/main" id="{282C9B76-65F5-4631-B907-B47D2D042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457199"/>
          </a:xfrm>
        </p:spPr>
        <p:txBody>
          <a:bodyPr>
            <a:noAutofit/>
          </a:bodyPr>
          <a:lstStyle/>
          <a:p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Предметные результаты по классам: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3282CA04-94E1-4D96-A439-85AD52054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31838"/>
            <a:ext cx="8003232" cy="1443038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РАБОЧАЯ ПРОГРАММА ОСНОВНОГО ОБЩЕГО ОБРАЗОВАНИЯ ЛИТЕРАТУРА (для 5–9 классов образовательных организаций)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МОСКВА, 2021</a:t>
            </a:r>
          </a:p>
        </p:txBody>
      </p:sp>
      <p:sp>
        <p:nvSpPr>
          <p:cNvPr id="14" name="Объект 13">
            <a:extLst>
              <a:ext uri="{FF2B5EF4-FFF2-40B4-BE49-F238E27FC236}">
                <a16:creationId xmlns="" xmlns:a16="http://schemas.microsoft.com/office/drawing/2014/main" id="{5B76FD6B-BBC1-4522-9333-3B6166738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504" y="2174876"/>
            <a:ext cx="4389884" cy="4683124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CA832F2E-2A26-4F61-AB30-570927BA9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836712"/>
            <a:ext cx="4041775" cy="158417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бъект 15">
            <a:extLst>
              <a:ext uri="{FF2B5EF4-FFF2-40B4-BE49-F238E27FC236}">
                <a16:creationId xmlns="" xmlns:a16="http://schemas.microsoft.com/office/drawing/2014/main" id="{4429DD59-88B1-4785-A27A-833408083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7201" y="2420887"/>
            <a:ext cx="8229600" cy="370527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*рассматривать отдельные изученные произведения в рамках историко-литературного процесса (определять и учитывать при анализе принадлежность произведения к историческому времени, определённому литературному направлению);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выделять в произведениях элементы художественной формы и обнаруживать связи между ними; определять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родо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-жанровую специфику изученного художественного произведения; 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*сопоставлять произведения, их фрагменты, образы персонажей, литературные явления и факты, сюжеты разных литературных произведений, темы, проблемы, жанры, художественные приёмы, эпизоды текста, особенности языка;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*сопоставлять изученные и самостоятельно прочитанные произведения художественной литературы с произведениями других видов искусства (изобразительное искусство, музыка, театр, балет, кино, фотоискусство, компьютерная графика);</a:t>
            </a:r>
          </a:p>
        </p:txBody>
      </p:sp>
    </p:spTree>
    <p:extLst>
      <p:ext uri="{BB962C8B-B14F-4D97-AF65-F5344CB8AC3E}">
        <p14:creationId xmlns:p14="http://schemas.microsoft.com/office/powerpoint/2010/main" val="77080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="" xmlns:a16="http://schemas.microsoft.com/office/drawing/2014/main" id="{282C9B76-65F5-4631-B907-B47D2D042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457199"/>
          </a:xfrm>
        </p:spPr>
        <p:txBody>
          <a:bodyPr>
            <a:noAutofit/>
          </a:bodyPr>
          <a:lstStyle/>
          <a:p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Предметные результаты по классам: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3282CA04-94E1-4D96-A439-85AD52054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31838"/>
            <a:ext cx="8229600" cy="1443038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РАБОЧАЯ ПРОГРАММА ОСНОВНОГО ОБЩЕГО ОБРАЗОВАНИЯ ЛИТЕРАТУРА (для 5–9 классов образовательных организаций)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МОСКВА, 2021</a:t>
            </a:r>
          </a:p>
        </p:txBody>
      </p:sp>
      <p:sp>
        <p:nvSpPr>
          <p:cNvPr id="14" name="Объект 13">
            <a:extLst>
              <a:ext uri="{FF2B5EF4-FFF2-40B4-BE49-F238E27FC236}">
                <a16:creationId xmlns="" xmlns:a16="http://schemas.microsoft.com/office/drawing/2014/main" id="{5B76FD6B-BBC1-4522-9333-3B6166738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504" y="2174876"/>
            <a:ext cx="4389884" cy="4683124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CA832F2E-2A26-4F61-AB30-570927BA9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836712"/>
            <a:ext cx="4041775" cy="158417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бъект 15">
            <a:extLst>
              <a:ext uri="{FF2B5EF4-FFF2-40B4-BE49-F238E27FC236}">
                <a16:creationId xmlns="" xmlns:a16="http://schemas.microsoft.com/office/drawing/2014/main" id="{4429DD59-88B1-4785-A27A-833408083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7201" y="2420887"/>
            <a:ext cx="8229600" cy="403244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выразительно читать стихи и прозу, в том числе наизусть (не менее 11 поэтических произведений, не выученных ранее), передавая личное отношение к произведению (с учётом литературного развития, индивидуальных особенностей обучающихся); 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пересказывать изученное и самостоятельно прочитанное произведение, используя различные виды пересказов, обстоятельно отвечать на вопросы и самостоятельно формулировать вопросы к тексту; пересказывать сюжет и вычленять фабулу; 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участвовать в беседе и диалоге о прочитанном произведении, соотносить собственную позицию с позицией автора и позициями участников диалога, давать аргументированную оценку прочитанному;</a:t>
            </a:r>
          </a:p>
        </p:txBody>
      </p:sp>
    </p:spTree>
    <p:extLst>
      <p:ext uri="{BB962C8B-B14F-4D97-AF65-F5344CB8AC3E}">
        <p14:creationId xmlns:p14="http://schemas.microsoft.com/office/powerpoint/2010/main" val="159243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="" xmlns:a16="http://schemas.microsoft.com/office/drawing/2014/main" id="{282C9B76-65F5-4631-B907-B47D2D042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457199"/>
          </a:xfrm>
        </p:spPr>
        <p:txBody>
          <a:bodyPr>
            <a:noAutofit/>
          </a:bodyPr>
          <a:lstStyle/>
          <a:p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Предметные результаты по классам: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3282CA04-94E1-4D96-A439-85AD52054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31838"/>
            <a:ext cx="8147248" cy="1443038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РАБОЧАЯ ПРОГРАММА ОСНОВНОГО ОБЩЕГО ОБРАЗОВАНИЯ ЛИТЕРАТУРА (для 5–9 классов образовательных организаций)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МОСКВА, 2021</a:t>
            </a:r>
          </a:p>
        </p:txBody>
      </p:sp>
      <p:sp>
        <p:nvSpPr>
          <p:cNvPr id="14" name="Объект 13">
            <a:extLst>
              <a:ext uri="{FF2B5EF4-FFF2-40B4-BE49-F238E27FC236}">
                <a16:creationId xmlns="" xmlns:a16="http://schemas.microsoft.com/office/drawing/2014/main" id="{5B76FD6B-BBC1-4522-9333-3B6166738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504" y="2174876"/>
            <a:ext cx="4389884" cy="4683124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CA832F2E-2A26-4F61-AB30-570927BA9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836712"/>
            <a:ext cx="4041775" cy="158417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бъект 15">
            <a:extLst>
              <a:ext uri="{FF2B5EF4-FFF2-40B4-BE49-F238E27FC236}">
                <a16:creationId xmlns="" xmlns:a16="http://schemas.microsoft.com/office/drawing/2014/main" id="{4429DD59-88B1-4785-A27A-833408083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39553" y="2420887"/>
            <a:ext cx="8147247" cy="396044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создавать устные и письменные высказывания разных жанров (объёмом не менее 200 слов), писать сочинение-рассуждение по заданной теме с опорой на прочитанные произведения; исправлять и редактировать собственные письменные тексты; собирать материал и обрабатывать информацию, необходимую для составления плана, таблицы, схемы, доклада, конспекта, аннотации, эссе, отзыва, литературно-творческой работы на самостоятельно выбранную литературную или публицистическую тему, применяя различные виды цитирования;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8) интерпретировать и оценивать текстуально изученные и  самостоятельно прочитанные художественные произведения древнерусской, классической русской и зарубежной литературы и современных авторов с использованием методов смыслового чтения и эстетического анализа; </a:t>
            </a:r>
          </a:p>
        </p:txBody>
      </p:sp>
    </p:spTree>
    <p:extLst>
      <p:ext uri="{BB962C8B-B14F-4D97-AF65-F5344CB8AC3E}">
        <p14:creationId xmlns:p14="http://schemas.microsoft.com/office/powerpoint/2010/main" val="53801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="" xmlns:a16="http://schemas.microsoft.com/office/drawing/2014/main" id="{282C9B76-65F5-4631-B907-B47D2D042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457199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изучения учебного предмета «Литература»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3282CA04-94E1-4D96-A439-85AD52054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31838"/>
            <a:ext cx="8229600" cy="1443038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РАБОЧАЯ ПРОГРАММА ОСНОВНОГО ОБЩЕГО ОБРАЗОВАНИЯ ЛИТЕРАТУРА (для 5–9 классов образовательных организаций)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МОСКВА, 2021</a:t>
            </a:r>
          </a:p>
        </p:txBody>
      </p:sp>
      <p:sp>
        <p:nvSpPr>
          <p:cNvPr id="14" name="Объект 13">
            <a:extLst>
              <a:ext uri="{FF2B5EF4-FFF2-40B4-BE49-F238E27FC236}">
                <a16:creationId xmlns="" xmlns:a16="http://schemas.microsoft.com/office/drawing/2014/main" id="{5B76FD6B-BBC1-4522-9333-3B6166738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504" y="2174876"/>
            <a:ext cx="4389884" cy="4683124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CA832F2E-2A26-4F61-AB30-570927BA9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836712"/>
            <a:ext cx="4041775" cy="158417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бъект 15">
            <a:extLst>
              <a:ext uri="{FF2B5EF4-FFF2-40B4-BE49-F238E27FC236}">
                <a16:creationId xmlns="" xmlns:a16="http://schemas.microsoft.com/office/drawing/2014/main" id="{4429DD59-88B1-4785-A27A-833408083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7200" y="2420887"/>
            <a:ext cx="8435279" cy="416247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понимать важность чтения и изучения произведений фольклора и художественной литературы как способа познания мира и окружающей действительности, источника эмоциональных и эстетических впечатлений, а также средства собственного развития;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10) самостоятельно планировать своё досуговое чтение, обогащать свой литературный кругозор по рекомендациям учителя и сверстников, а также проверенных интернет-ресурсов, в том числе за счёт произведений современной литературы; 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11) участвовать в коллективной и индивидуальной проектной и исследовательской деятельности и публично представлять полученные результаты;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12) самостоятельно использовать энциклопедии, словари и справочники, в том числе в электронной форме; пользоваться электронными библиотеками и подбирать в Интернете проверенные источники для выполнения учебных задач; применять ИКТ, соблюдая правила информационной безопасности. </a:t>
            </a:r>
          </a:p>
        </p:txBody>
      </p:sp>
    </p:spTree>
    <p:extLst>
      <p:ext uri="{BB962C8B-B14F-4D97-AF65-F5344CB8AC3E}">
        <p14:creationId xmlns:p14="http://schemas.microsoft.com/office/powerpoint/2010/main" val="361899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="" xmlns:a16="http://schemas.microsoft.com/office/drawing/2014/main" id="{282C9B76-65F5-4631-B907-B47D2D042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457199"/>
          </a:xfrm>
        </p:spPr>
        <p:txBody>
          <a:bodyPr>
            <a:noAutofit/>
          </a:bodyPr>
          <a:lstStyle/>
          <a:p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Предметные результаты по классам: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3282CA04-94E1-4D96-A439-85AD52054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31838"/>
            <a:ext cx="8147248" cy="1443038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РАБОЧАЯ ПРОГРАММА ОСНОВНОГО ОБЩЕГО ОБРАЗОВАНИЯ ЛИТЕРАТУРА (для 5–9 классов образовательных организаций)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МОСКВА, 2021</a:t>
            </a:r>
          </a:p>
        </p:txBody>
      </p:sp>
      <p:sp>
        <p:nvSpPr>
          <p:cNvPr id="14" name="Объект 13">
            <a:extLst>
              <a:ext uri="{FF2B5EF4-FFF2-40B4-BE49-F238E27FC236}">
                <a16:creationId xmlns="" xmlns:a16="http://schemas.microsoft.com/office/drawing/2014/main" id="{5B76FD6B-BBC1-4522-9333-3B6166738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504" y="2174876"/>
            <a:ext cx="4389884" cy="4683124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CA832F2E-2A26-4F61-AB30-570927BA9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836712"/>
            <a:ext cx="4041775" cy="158417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бъект 15">
            <a:extLst>
              <a:ext uri="{FF2B5EF4-FFF2-40B4-BE49-F238E27FC236}">
                <a16:creationId xmlns="" xmlns:a16="http://schemas.microsoft.com/office/drawing/2014/main" id="{4429DD59-88B1-4785-A27A-833408083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39553" y="2420887"/>
            <a:ext cx="8147248" cy="416247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КЛАСС 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Понимать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духовно-нравственную и культурно-эстетическую ценность литературы, осознавать её роль в формировании гражданственности и патриотизма, уважения к своей Родине и  её героической истории, укреплении единства многонационального народа Российской Федерации;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понимать специфические черты литературы как вида словесного искусства, выявлять главные отличия художественного текста от текста научного, делового, публицистического; 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владеть умением самостоятельного смыслового и эстетического анализа произведений художественной литературы (от древнерусской до современной); анализировать литературные произведения разных жанров; воспринимать, анализировать, интерпретировать и оценивать прочитанное (с учётом литературного развития обучающихся), понимать условность художественной картины мира, отражённой в литературных произведениях с учётом неоднозначности заложенных в них художественных смыслов:</a:t>
            </a:r>
          </a:p>
        </p:txBody>
      </p:sp>
    </p:spTree>
    <p:extLst>
      <p:ext uri="{BB962C8B-B14F-4D97-AF65-F5344CB8AC3E}">
        <p14:creationId xmlns:p14="http://schemas.microsoft.com/office/powerpoint/2010/main" val="260232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="" xmlns:a16="http://schemas.microsoft.com/office/drawing/2014/main" id="{282C9B76-65F5-4631-B907-B47D2D042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457199"/>
          </a:xfrm>
        </p:spPr>
        <p:txBody>
          <a:bodyPr>
            <a:noAutofit/>
          </a:bodyPr>
          <a:lstStyle/>
          <a:p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Предметные результаты по классам: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3282CA04-94E1-4D96-A439-85AD52054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31838"/>
            <a:ext cx="8229600" cy="1443038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РАБОЧАЯ ПРОГРАММА ОСНОВНОГО ОБЩЕГО ОБРАЗОВАНИЯ ЛИТЕРАТУРА (для 5–9 классов образовательных организаций)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МОСКВА, 2021</a:t>
            </a:r>
          </a:p>
        </p:txBody>
      </p:sp>
      <p:sp>
        <p:nvSpPr>
          <p:cNvPr id="14" name="Объект 13">
            <a:extLst>
              <a:ext uri="{FF2B5EF4-FFF2-40B4-BE49-F238E27FC236}">
                <a16:creationId xmlns="" xmlns:a16="http://schemas.microsoft.com/office/drawing/2014/main" id="{5B76FD6B-BBC1-4522-9333-3B6166738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504" y="2174876"/>
            <a:ext cx="4389884" cy="4683124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CA832F2E-2A26-4F61-AB30-570927BA9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836712"/>
            <a:ext cx="4041775" cy="158417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бъект 15">
            <a:extLst>
              <a:ext uri="{FF2B5EF4-FFF2-40B4-BE49-F238E27FC236}">
                <a16:creationId xmlns="" xmlns:a16="http://schemas.microsoft.com/office/drawing/2014/main" id="{4429DD59-88B1-4785-A27A-833408083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39553" y="2420887"/>
            <a:ext cx="8147248" cy="41624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анализировать произведение в единстве формы и содержания; определять тематику и проблематику произведения, его родовую и жанровую принадлежность; выявлять позицию героя, повествователя, рассказчика и авторскую позицию, учитывая художественные особенности произведения и отраженные в нём реалии; характеризовать героев-персонажей, давать их сравнительные характеристики, оценивать систему образов; выявлять особенности композиции и основной конфликт произведения; характеризовать авторский пафос; выявлять и осмысливать формы авторской оценки героев, событий, характер авторских взаимоотношений с читателем как адресатом произведения; объяснять своё понимание нравственно-философской, социально-исторической и эстетической проблематики произведений (с учётом литературного развития обучающихся); выявлять языковые особенности художественного произведения, поэтической и прозаической речи; находить основные изобразительно-выразительные средства, характерные для творческой манеры писателя, определять их художественные функции, выявляя особенности авторского языка и стиля;</a:t>
            </a:r>
          </a:p>
        </p:txBody>
      </p:sp>
    </p:spTree>
    <p:extLst>
      <p:ext uri="{BB962C8B-B14F-4D97-AF65-F5344CB8AC3E}">
        <p14:creationId xmlns:p14="http://schemas.microsoft.com/office/powerpoint/2010/main" val="168486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="" xmlns:a16="http://schemas.microsoft.com/office/drawing/2014/main" id="{282C9B76-65F5-4631-B907-B47D2D042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457199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изучения учебного предмета «Литература»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3282CA04-94E1-4D96-A439-85AD52054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31838"/>
            <a:ext cx="8435280" cy="1443038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РАБОЧАЯ ПРОГРАММА ОСНОВНОГО ОБЩЕГО ОБРАЗОВАНИЯ ЛИТЕРАТУРА (для 5–9 классов образовательных организаций)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МОСКВА, 2021</a:t>
            </a:r>
          </a:p>
        </p:txBody>
      </p:sp>
      <p:sp>
        <p:nvSpPr>
          <p:cNvPr id="14" name="Объект 13">
            <a:extLst>
              <a:ext uri="{FF2B5EF4-FFF2-40B4-BE49-F238E27FC236}">
                <a16:creationId xmlns="" xmlns:a16="http://schemas.microsoft.com/office/drawing/2014/main" id="{5B76FD6B-BBC1-4522-9333-3B6166738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504" y="2174876"/>
            <a:ext cx="4389884" cy="4683124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CA832F2E-2A26-4F61-AB30-570927BA9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836712"/>
            <a:ext cx="4041775" cy="158417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бъект 15">
            <a:extLst>
              <a:ext uri="{FF2B5EF4-FFF2-40B4-BE49-F238E27FC236}">
                <a16:creationId xmlns="" xmlns:a16="http://schemas.microsoft.com/office/drawing/2014/main" id="{4429DD59-88B1-4785-A27A-833408083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51520" y="2174875"/>
            <a:ext cx="8640959" cy="449448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овладеть сущностью и пониманием смысловых функций теоретико-литературных понятий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самостоятельно использовать их в процессе анализа и интерпретации произведений, 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оформления собственных оценок и наблюдений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художественная литература и устное народное творчество; проза и поэзия; художественный образ, факт, вымысел; литературные направления (классицизм, сентиментализм, романтизм, реализм); роды (лирика, эпос, драма), жанры (рассказ, притча, повесть, роман, комедия, драма, трагедия, баллада, послание, поэма, ода, элегия, песня, отрывок, сонет, лироэпические (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поэма, баллада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и содержание литературного произведения;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тема, идея, проблематика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пафос (героический, патриотический, гражданский и др.); сюжет, композиция, эпиграф; стадии развития действия: экспозиция, завязка, развитие действия, кульминация, развязка, эпилог; авторское/лирическое отступление; конфликт; система образов; образ автора, повествователь, рассказчик, литературный герой (персонаж), лирический герой, лирический персонаж; речевая характеристика героя; портрет, пейзаж, интерьер, художественная деталь; символ, подтекст, психологизм; реплика, диалог, монолог; ремарка; юмор, ирония, сатира, сарказм, гротеск; эпитет, метафора, метонимия, сравнение, олицетворение, гипербола, умолчание, параллелизм; антитеза, аллегория; риторический вопрос, риторическое восклицание; инверсия, анафора, повтор; художественное время и пространство; звукопись (аллитерация, ассонанс); стиль; стихотворный метр (хорей, ямб, дактиль, амфибрахий, анапест), ритм, рифма, строфа; афоризм;</a:t>
            </a:r>
          </a:p>
        </p:txBody>
      </p:sp>
    </p:spTree>
    <p:extLst>
      <p:ext uri="{BB962C8B-B14F-4D97-AF65-F5344CB8AC3E}">
        <p14:creationId xmlns:p14="http://schemas.microsoft.com/office/powerpoint/2010/main" val="290286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0" marR="149225" lvl="0" indent="0" algn="just">
              <a:spcBef>
                <a:spcPts val="795"/>
              </a:spcBef>
              <a:buNone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552" y="274638"/>
            <a:ext cx="8064896" cy="6106690"/>
          </a:xfrm>
        </p:spPr>
        <p:txBody>
          <a:bodyPr>
            <a:normAutofit/>
          </a:bodyPr>
          <a:lstStyle/>
          <a:p>
            <a:pPr marR="149225" lvl="0" algn="l">
              <a:spcBef>
                <a:spcPts val="795"/>
              </a:spcBef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детализировать 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 конкретизировать планируемые результаты  освоения РП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 литературе.</a:t>
            </a:r>
            <a:b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Задачи: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ИЗУЧИТЬ ПРИМЕРНУЮ РАБОЧУЮ ПРОГРАММУ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ОСНОВНОГО ОБЩЕГО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ОБРАЗОВАНИЯ по ЛИТЕРАТУРЕ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(для 5–9 классов образовательных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организаций),  и  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ФГОС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«ИННОВАЦИОННАЯ ШКОЛА» ПРОГРАММУ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КУРСА «ЛИТЕРАТУРА» 5–9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классы.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Авторы-составители Г.С. </a:t>
            </a:r>
            <a:r>
              <a:rPr lang="ru-RU" sz="1800" dirty="0" err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Меркин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С.А. Зинин 5-е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издание,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которое соответствует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Федеральному государственному образовательному стандарту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(Москва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«Русское слово»,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2020); сопоставить примерные результаты освоения РП по литературе.</a:t>
            </a:r>
            <a:b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Объект исследования:  </a:t>
            </a:r>
            <a:r>
              <a:rPr lang="ru-RU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планируемые результаты</a:t>
            </a:r>
            <a:r>
              <a:rPr lang="ru-RU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освоения </a:t>
            </a:r>
            <a:r>
              <a:rPr lang="ru-RU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РП по </a:t>
            </a:r>
            <a:r>
              <a:rPr lang="ru-RU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литературе.</a:t>
            </a:r>
            <a:br>
              <a:rPr lang="ru-RU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Предмет исследования: процесс детализации и конкретизации планируемых результатов освоения РП по литературе.</a:t>
            </a:r>
            <a:r>
              <a:rPr lang="ru-RU" sz="1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39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="" xmlns:a16="http://schemas.microsoft.com/office/drawing/2014/main" id="{282C9B76-65F5-4631-B907-B47D2D042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457199"/>
          </a:xfrm>
        </p:spPr>
        <p:txBody>
          <a:bodyPr>
            <a:noAutofit/>
          </a:bodyPr>
          <a:lstStyle/>
          <a:p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Предметные результаты по классам: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3282CA04-94E1-4D96-A439-85AD52054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31838"/>
            <a:ext cx="8229600" cy="1443038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РАБОЧАЯ ПРОГРАММА ОСНОВНОГО ОБЩЕГО ОБРАЗОВАНИЯ ЛИТЕРАТУРА (для 5–9 классов образовательных организаций)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МОСКВА, 2021</a:t>
            </a:r>
          </a:p>
        </p:txBody>
      </p:sp>
      <p:sp>
        <p:nvSpPr>
          <p:cNvPr id="14" name="Объект 13">
            <a:extLst>
              <a:ext uri="{FF2B5EF4-FFF2-40B4-BE49-F238E27FC236}">
                <a16:creationId xmlns="" xmlns:a16="http://schemas.microsoft.com/office/drawing/2014/main" id="{5B76FD6B-BBC1-4522-9333-3B6166738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504" y="2174876"/>
            <a:ext cx="4389884" cy="4683124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CA832F2E-2A26-4F61-AB30-570927BA9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836712"/>
            <a:ext cx="4041775" cy="158417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бъект 15">
            <a:extLst>
              <a:ext uri="{FF2B5EF4-FFF2-40B4-BE49-F238E27FC236}">
                <a16:creationId xmlns="" xmlns:a16="http://schemas.microsoft.com/office/drawing/2014/main" id="{4429DD59-88B1-4785-A27A-833408083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1561" y="2420887"/>
            <a:ext cx="8075240" cy="403244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*рассматривать изученные и самостоятельно прочитанные произведения в рамках историко-литературного процесса (определять и учитывать при анализе принадлежность произведения к историческому времени, определённому литературному направлению);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выявлять связь между важнейшими фактами биографии писателей (в том числе А. С. Грибоедова, А. С. Пушкина, М. Ю. Лермонтова, Н. В. Гоголя) и особенностями исторической эпохи, авторского мировоззрения, проблематики произведений; 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выделять в произведениях элементы художественной формы и обнаруживать связи между ними; определять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-жанровую специфику изученного и самостоятельно прочитанного художественного произведения;</a:t>
            </a:r>
          </a:p>
        </p:txBody>
      </p:sp>
    </p:spTree>
    <p:extLst>
      <p:ext uri="{BB962C8B-B14F-4D97-AF65-F5344CB8AC3E}">
        <p14:creationId xmlns:p14="http://schemas.microsoft.com/office/powerpoint/2010/main" val="28421917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="" xmlns:a16="http://schemas.microsoft.com/office/drawing/2014/main" id="{282C9B76-65F5-4631-B907-B47D2D042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457199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изучения учебного предмета «Литература»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3282CA04-94E1-4D96-A439-85AD52054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31838"/>
            <a:ext cx="8147248" cy="1443038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РАБОЧАЯ ПРОГРАММА ОСНОВНОГО ОБЩЕГО ОБРАЗОВАНИЯ ЛИТЕРАТУРА (для 5–9 классов образовательных организаций)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МОСКВА, 2021</a:t>
            </a:r>
          </a:p>
        </p:txBody>
      </p:sp>
      <p:sp>
        <p:nvSpPr>
          <p:cNvPr id="14" name="Объект 13">
            <a:extLst>
              <a:ext uri="{FF2B5EF4-FFF2-40B4-BE49-F238E27FC236}">
                <a16:creationId xmlns="" xmlns:a16="http://schemas.microsoft.com/office/drawing/2014/main" id="{5B76FD6B-BBC1-4522-9333-3B6166738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504" y="2174876"/>
            <a:ext cx="4389884" cy="4683124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CA832F2E-2A26-4F61-AB30-570927BA9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836712"/>
            <a:ext cx="4041775" cy="158417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бъект 15">
            <a:extLst>
              <a:ext uri="{FF2B5EF4-FFF2-40B4-BE49-F238E27FC236}">
                <a16:creationId xmlns="" xmlns:a16="http://schemas.microsoft.com/office/drawing/2014/main" id="{4429DD59-88B1-4785-A27A-833408083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51521" y="2420887"/>
            <a:ext cx="8435280" cy="403244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сопоставлять произведения, их фрагменты (с учётом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внутритекстовых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межтекстовых связей), образы персонажей, литературные явления и факты, сюжеты разных литературных произведений, темы, проблемы, жанры, художественные приёмы, эпизоды текста, особенности языка;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*сопоставлять изученные и самостоятельно прочитанные произведения художественной литературы с произведениями других видов искусства (изобразительное искусство, музыка, театр, балет, кино, фотоискусство, компьютерная графика); </a:t>
            </a:r>
          </a:p>
        </p:txBody>
      </p:sp>
    </p:spTree>
    <p:extLst>
      <p:ext uri="{BB962C8B-B14F-4D97-AF65-F5344CB8AC3E}">
        <p14:creationId xmlns:p14="http://schemas.microsoft.com/office/powerpoint/2010/main" val="25614951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="" xmlns:a16="http://schemas.microsoft.com/office/drawing/2014/main" id="{282C9B76-65F5-4631-B907-B47D2D042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457199"/>
          </a:xfrm>
        </p:spPr>
        <p:txBody>
          <a:bodyPr>
            <a:noAutofit/>
          </a:bodyPr>
          <a:lstStyle/>
          <a:p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Предметные результаты по классам: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3282CA04-94E1-4D96-A439-85AD52054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31838"/>
            <a:ext cx="8229600" cy="1443038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РАБОЧАЯ ПРОГРАММА ОСНОВНОГО ОБЩЕГО ОБРАЗОВАНИЯ ЛИТЕРАТУРА (для 5–9 классов образовательных организаций)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МОСКВА, 2021</a:t>
            </a:r>
          </a:p>
        </p:txBody>
      </p:sp>
      <p:sp>
        <p:nvSpPr>
          <p:cNvPr id="14" name="Объект 13">
            <a:extLst>
              <a:ext uri="{FF2B5EF4-FFF2-40B4-BE49-F238E27FC236}">
                <a16:creationId xmlns="" xmlns:a16="http://schemas.microsoft.com/office/drawing/2014/main" id="{5B76FD6B-BBC1-4522-9333-3B6166738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504" y="2174876"/>
            <a:ext cx="4389884" cy="4683124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CA832F2E-2A26-4F61-AB30-570927BA9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836712"/>
            <a:ext cx="4041775" cy="158417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бъект 15">
            <a:extLst>
              <a:ext uri="{FF2B5EF4-FFF2-40B4-BE49-F238E27FC236}">
                <a16:creationId xmlns="" xmlns:a16="http://schemas.microsoft.com/office/drawing/2014/main" id="{4429DD59-88B1-4785-A27A-833408083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7201" y="2420887"/>
            <a:ext cx="8229600" cy="388843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выразительно читать стихи и прозу, в том числе наизусть (не менее 12 поэтических произведений, не выученных ранее), передавая личное отношение к произведению (с учётом литературного развития, индивидуальных особенностей обучающихся);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5) пересказывать изученное и самостоятельно прочитанное произведение, используя различные виды устных и письменных пересказов, обстоятельно отвечать на вопросы по прочитанному произведению и самостоятельно формулировать вопросы к тексту; пересказывать сюжет и вычленять фабулу; 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участвовать в беседе и диалоге о прочитанном произведении, в учебной дискуссии на литературные темы, соотносить собственную позицию с позицией автора и мнениями участников дискуссии, давать аргументированную оценку прочитанному и отстаивать свою точку зрения, используя литературные аргументы;</a:t>
            </a:r>
          </a:p>
        </p:txBody>
      </p:sp>
    </p:spTree>
    <p:extLst>
      <p:ext uri="{BB962C8B-B14F-4D97-AF65-F5344CB8AC3E}">
        <p14:creationId xmlns:p14="http://schemas.microsoft.com/office/powerpoint/2010/main" val="21874321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="" xmlns:a16="http://schemas.microsoft.com/office/drawing/2014/main" id="{282C9B76-65F5-4631-B907-B47D2D042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457199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изучения учебного предмета «Литература»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3282CA04-94E1-4D96-A439-85AD52054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31838"/>
            <a:ext cx="8229600" cy="1443038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РАБОЧАЯ ПРОГРАММА ОСНОВНОГО ОБЩЕГО ОБРАЗОВАНИЯ ЛИТЕРАТУРА (для 5–9 классов образовательных организаций)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МОСКВА, 2021</a:t>
            </a:r>
          </a:p>
        </p:txBody>
      </p:sp>
      <p:sp>
        <p:nvSpPr>
          <p:cNvPr id="14" name="Объект 13">
            <a:extLst>
              <a:ext uri="{FF2B5EF4-FFF2-40B4-BE49-F238E27FC236}">
                <a16:creationId xmlns="" xmlns:a16="http://schemas.microsoft.com/office/drawing/2014/main" id="{5B76FD6B-BBC1-4522-9333-3B6166738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504" y="2174876"/>
            <a:ext cx="4389884" cy="4683124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CA832F2E-2A26-4F61-AB30-570927BA9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836712"/>
            <a:ext cx="4041775" cy="158417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бъект 15">
            <a:extLst>
              <a:ext uri="{FF2B5EF4-FFF2-40B4-BE49-F238E27FC236}">
                <a16:creationId xmlns="" xmlns:a16="http://schemas.microsoft.com/office/drawing/2014/main" id="{4429DD59-88B1-4785-A27A-833408083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1561" y="2420887"/>
            <a:ext cx="8075240" cy="410445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создавать устные и письменные высказывания разных жанров (объёмом не менее 250 слов), писать сочинение-рассуждение по заданной теме с опорой на прочитанные произведения; представлять развёрнутый устный или письменный ответ на проблемный вопрос; исправлять и редактировать собственные и чужие письменные тексты; собирать материал и обрабатывать информацию, необходимую для составления плана, таблицы, схемы, доклада, конспекта, аннотации, эссе, отзыва, рецензии, литературно-творческой работы на самостоятельно выбранную литературную или публицистическую тему, применяя различные виды цитирования; 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самостоятельно интерпретировать и оценивать текстуально изученные и самостоятельно прочитанные художественные произведения древнерусской, классической русской и зарубежной литературы и современных авторов с использованием методов смыслового чтения и эстетического анализа; </a:t>
            </a:r>
          </a:p>
        </p:txBody>
      </p:sp>
    </p:spTree>
    <p:extLst>
      <p:ext uri="{BB962C8B-B14F-4D97-AF65-F5344CB8AC3E}">
        <p14:creationId xmlns:p14="http://schemas.microsoft.com/office/powerpoint/2010/main" val="38823258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="" xmlns:a16="http://schemas.microsoft.com/office/drawing/2014/main" id="{282C9B76-65F5-4631-B907-B47D2D042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457199"/>
          </a:xfrm>
        </p:spPr>
        <p:txBody>
          <a:bodyPr>
            <a:noAutofit/>
          </a:bodyPr>
          <a:lstStyle/>
          <a:p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Предметные результаты по классам: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3282CA04-94E1-4D96-A439-85AD52054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31838"/>
            <a:ext cx="8229600" cy="1443038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РАБОЧАЯ ПРОГРАММА ОСНОВНОГО ОБЩЕГО ОБРАЗОВАНИЯ ЛИТЕРАТУРА (для 5–9 классов образовательных организаций)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МОСКВА, 2021</a:t>
            </a:r>
          </a:p>
        </p:txBody>
      </p:sp>
      <p:sp>
        <p:nvSpPr>
          <p:cNvPr id="14" name="Объект 13">
            <a:extLst>
              <a:ext uri="{FF2B5EF4-FFF2-40B4-BE49-F238E27FC236}">
                <a16:creationId xmlns="" xmlns:a16="http://schemas.microsoft.com/office/drawing/2014/main" id="{5B76FD6B-BBC1-4522-9333-3B6166738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504" y="2174876"/>
            <a:ext cx="4389884" cy="4683124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CA832F2E-2A26-4F61-AB30-570927BA9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836712"/>
            <a:ext cx="4041775" cy="158417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бъект 15">
            <a:extLst>
              <a:ext uri="{FF2B5EF4-FFF2-40B4-BE49-F238E27FC236}">
                <a16:creationId xmlns="" xmlns:a16="http://schemas.microsoft.com/office/drawing/2014/main" id="{4429DD59-88B1-4785-A27A-833408083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7201" y="2420887"/>
            <a:ext cx="8229600" cy="41624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понимать важность вдумчивого чтения и изучения произведений фольклора и художественной литературы как способа познания мира и окружающей действительности, источника эмоциональных и эстетических впечатлений, а также средства собственного развития;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10) самостоятельно планировать своё досуговое чтение, обогащать свой литературный кругозор по рекомендациям учителя и сверстников, а также проверенных интернет-ресурсов, в том числе за счёт произведений современной литературы; </a:t>
            </a:r>
          </a:p>
        </p:txBody>
      </p:sp>
    </p:spTree>
    <p:extLst>
      <p:ext uri="{BB962C8B-B14F-4D97-AF65-F5344CB8AC3E}">
        <p14:creationId xmlns:p14="http://schemas.microsoft.com/office/powerpoint/2010/main" val="4117187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="" xmlns:a16="http://schemas.microsoft.com/office/drawing/2014/main" id="{282C9B76-65F5-4631-B907-B47D2D042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457199"/>
          </a:xfrm>
        </p:spPr>
        <p:txBody>
          <a:bodyPr>
            <a:noAutofit/>
          </a:bodyPr>
          <a:lstStyle/>
          <a:p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Предметные результаты по классам: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3282CA04-94E1-4D96-A439-85AD52054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31838"/>
            <a:ext cx="8229600" cy="1443038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РАБОЧАЯ ПРОГРАММА ОСНОВНОГО ОБЩЕГО ОБРАЗОВАНИЯ ЛИТЕРАТУРА (для 5–9 классов образовательных организаций)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МОСКВА, 2021</a:t>
            </a:r>
          </a:p>
        </p:txBody>
      </p:sp>
      <p:sp>
        <p:nvSpPr>
          <p:cNvPr id="14" name="Объект 13">
            <a:extLst>
              <a:ext uri="{FF2B5EF4-FFF2-40B4-BE49-F238E27FC236}">
                <a16:creationId xmlns="" xmlns:a16="http://schemas.microsoft.com/office/drawing/2014/main" id="{5B76FD6B-BBC1-4522-9333-3B6166738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504" y="2174876"/>
            <a:ext cx="4389884" cy="4683124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CA832F2E-2A26-4F61-AB30-570927BA9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836712"/>
            <a:ext cx="4041775" cy="158417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бъект 15">
            <a:extLst>
              <a:ext uri="{FF2B5EF4-FFF2-40B4-BE49-F238E27FC236}">
                <a16:creationId xmlns="" xmlns:a16="http://schemas.microsoft.com/office/drawing/2014/main" id="{4429DD59-88B1-4785-A27A-833408083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7201" y="2420887"/>
            <a:ext cx="8229600" cy="403244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11) участвовать в коллективной и индивидуальной проектной и исследовательской деятельности и уметь публично презентовать полученные результаты; 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12) уметь самостоятельно пользоваться энциклопедиями, словарями и справочной литературой, информационно-справочными системами, в том числе в электронной форме; пользоваться каталогами библиотек, библиографическими указателями, системой поиска в Интернете; работать с электронными библиотеками и подбирать в библиотечных фондах и Интернете проверенные источники для выполнения учебных задач; применять ИКТ, соблюдая правила информационной безопасности.</a:t>
            </a:r>
          </a:p>
        </p:txBody>
      </p:sp>
    </p:spTree>
    <p:extLst>
      <p:ext uri="{BB962C8B-B14F-4D97-AF65-F5344CB8AC3E}">
        <p14:creationId xmlns:p14="http://schemas.microsoft.com/office/powerpoint/2010/main" val="31758185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>
            <a:extLst>
              <a:ext uri="{FF2B5EF4-FFF2-40B4-BE49-F238E27FC236}">
                <a16:creationId xmlns="" xmlns:a16="http://schemas.microsoft.com/office/drawing/2014/main" id="{F625C422-F99C-43DF-989D-56C63E7D4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ФГОС ИННОВАЦИОННАЯ ШКОЛА ПРОГРАММА КУРСА «ЛИТЕРАТУРА» 5–9 классы Авторы-составители Г.С.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Меркин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С.А. Зинин 5-е издание Соответствует Федеральному государственному образовательному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стандарту,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Москва «Русское слово», 2020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="" xmlns:a16="http://schemas.microsoft.com/office/drawing/2014/main" id="{1967DF68-8E58-4D7F-B4FB-D55564905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КЛАСС </a:t>
            </a:r>
          </a:p>
          <a:p>
            <a:pPr marL="0" indent="0" algn="ctr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(1 час) </a:t>
            </a:r>
          </a:p>
          <a:p>
            <a:pPr marL="0" indent="0" algn="ctr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литературе, писателе и читателе. Литература и другие виды искусства (музыка, живопись, театр, кино). Развитие представлений о литературе; писатель и его место в культуре и жизни общества; человек и литература; книга — необходимый элемент в формировании личности (художественное произведение, статьи об авторе, справочный аппарат, вопросы и задания, портреты и иллюстрации и т.д.). Универсальные учебные действия: работа с учебником; выразительное чтение; устное рассуждение. </a:t>
            </a:r>
          </a:p>
          <a:p>
            <a:pPr marL="0" indent="0" algn="ctr">
              <a:buNone/>
            </a:pP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Внутрипредметные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межпредметные связи: литература и другие виды искусства.</a:t>
            </a:r>
          </a:p>
          <a:p>
            <a:pPr marL="0" indent="0" algn="ctr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Метапредметные ценности: развитие мировоззренческих представлений о роли чтения, книги и искусства в жизни человека и общества. </a:t>
            </a:r>
          </a:p>
          <a:p>
            <a:pPr marL="0" indent="0" algn="ctr">
              <a:buNone/>
            </a:pP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</a:t>
            </a:r>
          </a:p>
          <a:p>
            <a:pPr marL="0" indent="0" algn="ctr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 научится: </a:t>
            </a:r>
          </a:p>
          <a:p>
            <a:pPr marL="0" indent="0" algn="ctr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формулировать свои представления о прочитанных ранее книгах и литературных героях; </a:t>
            </a:r>
          </a:p>
          <a:p>
            <a:pPr marL="0" indent="0" algn="ctr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характеризовать структуру учебника, выявлять ее особенности; </a:t>
            </a:r>
          </a:p>
          <a:p>
            <a:pPr marL="0" indent="0" algn="ctr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формулировать на основе личных впечатлений вывод о роли чтения и книги в жизни человека и общества.</a:t>
            </a:r>
          </a:p>
        </p:txBody>
      </p:sp>
    </p:spTree>
    <p:extLst>
      <p:ext uri="{BB962C8B-B14F-4D97-AF65-F5344CB8AC3E}">
        <p14:creationId xmlns:p14="http://schemas.microsoft.com/office/powerpoint/2010/main" val="37613064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="" xmlns:a16="http://schemas.microsoft.com/office/drawing/2014/main" id="{282C9B76-65F5-4631-B907-B47D2D042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457199"/>
          </a:xfrm>
        </p:spPr>
        <p:txBody>
          <a:bodyPr>
            <a:noAutofit/>
          </a:bodyPr>
          <a:lstStyle/>
          <a:p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Предметные результаты по классам: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3282CA04-94E1-4D96-A439-85AD52054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31838"/>
            <a:ext cx="8229600" cy="1184994"/>
          </a:xfrm>
        </p:spPr>
        <p:txBody>
          <a:bodyPr>
            <a:noAutofit/>
          </a:bodyPr>
          <a:lstStyle/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бъект 13">
            <a:extLst>
              <a:ext uri="{FF2B5EF4-FFF2-40B4-BE49-F238E27FC236}">
                <a16:creationId xmlns="" xmlns:a16="http://schemas.microsoft.com/office/drawing/2014/main" id="{5B76FD6B-BBC1-4522-9333-3B6166738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504" y="2174876"/>
            <a:ext cx="4389884" cy="4683124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CA832F2E-2A26-4F61-AB30-570927BA9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199" y="836712"/>
            <a:ext cx="8229601" cy="1584176"/>
          </a:xfr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ФГОС ИННОВАЦИОННАЯ ШКОЛА ПРОГРАММА КУРСА «ЛИТЕРАТУРА» 5–9 классы Авторы-составители Г.С. </a:t>
            </a:r>
            <a:r>
              <a:rPr kumimoji="0" lang="ru-RU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Меркин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С.А. Зинин 5-е издание Соответствует Федеральному государственному образовательному стандарту Москва «Русское слово», 2020</a:t>
            </a:r>
          </a:p>
          <a:p>
            <a:pPr algn="ctr">
              <a:spcBef>
                <a:spcPts val="0"/>
              </a:spcBef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бъект 15">
            <a:extLst>
              <a:ext uri="{FF2B5EF4-FFF2-40B4-BE49-F238E27FC236}">
                <a16:creationId xmlns="" xmlns:a16="http://schemas.microsoft.com/office/drawing/2014/main" id="{4429DD59-88B1-4785-A27A-833408083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7200" y="2420887"/>
            <a:ext cx="8229601" cy="3960441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КЛАСС</a:t>
            </a:r>
          </a:p>
          <a:p>
            <a:pPr marL="0" indent="0" algn="just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литературы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автор, герой, художественная литература. </a:t>
            </a:r>
          </a:p>
          <a:p>
            <a:pPr marL="0" indent="0" algn="just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Универсальные учебные действия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работа с учебником и диском; лексическая работа.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Внутрипредметные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межпредметные связи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изобразительное искусство (репродукции, помещенные на обложках учебника и на диске).</a:t>
            </a:r>
          </a:p>
          <a:p>
            <a:pPr marL="0" indent="0" algn="just">
              <a:buNone/>
            </a:pPr>
            <a:r>
              <a:rPr lang="ru-RU" sz="2200" b="1" u="sng" dirty="0">
                <a:solidFill>
                  <a:srgbClr val="00B050"/>
                </a:solidFill>
              </a:rPr>
              <a:t>ИЗ МИФОЛОГИИ (3 часа)</a:t>
            </a:r>
            <a:endParaRPr lang="ru-RU" sz="2200" b="1" u="sng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Ученик научится: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понимать содержание основных понятий, связанных с темой, и правильно применять их; 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отличать мифологического героя от мифологического персонажа; 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применять различные виды пересказа (близко к тексту, выборочный, краткий);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подбирать ключевые слова и с их помощью характеризовать текст;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создавать словесные иллюстрации к тексту; — сопоставлять несколько мифов и находить общие и отличительные признаки в них. </a:t>
            </a:r>
          </a:p>
        </p:txBody>
      </p:sp>
    </p:spTree>
    <p:extLst>
      <p:ext uri="{BB962C8B-B14F-4D97-AF65-F5344CB8AC3E}">
        <p14:creationId xmlns:p14="http://schemas.microsoft.com/office/powerpoint/2010/main" val="31823300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="" xmlns:a16="http://schemas.microsoft.com/office/drawing/2014/main" id="{282C9B76-65F5-4631-B907-B47D2D042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457199"/>
          </a:xfrm>
        </p:spPr>
        <p:txBody>
          <a:bodyPr>
            <a:noAutofit/>
          </a:bodyPr>
          <a:lstStyle/>
          <a:p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Предметные результаты по классам: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3282CA04-94E1-4D96-A439-85AD52054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31838"/>
            <a:ext cx="8229600" cy="1184994"/>
          </a:xfrm>
        </p:spPr>
        <p:txBody>
          <a:bodyPr>
            <a:noAutofit/>
          </a:bodyPr>
          <a:lstStyle/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бъект 13">
            <a:extLst>
              <a:ext uri="{FF2B5EF4-FFF2-40B4-BE49-F238E27FC236}">
                <a16:creationId xmlns="" xmlns:a16="http://schemas.microsoft.com/office/drawing/2014/main" id="{5B76FD6B-BBC1-4522-9333-3B6166738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504" y="2174876"/>
            <a:ext cx="4389884" cy="4683124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CA832F2E-2A26-4F61-AB30-570927BA9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3569" y="1124744"/>
            <a:ext cx="8003232" cy="1296144"/>
          </a:xfr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ФГОС ИННОВАЦИОННАЯ ШКОЛА ПРОГРАММА КУРСА «ЛИТЕРАТУРА» 5–9 классы Авторы-составители Г.С. </a:t>
            </a:r>
            <a:r>
              <a:rPr kumimoji="0" lang="ru-RU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Меркин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С.А. Зинин 5-е издание Соответствует Федеральному государственному образовательному стандарту Москва «Русское слово», 2020</a:t>
            </a:r>
          </a:p>
          <a:p>
            <a:pPr algn="ctr">
              <a:spcBef>
                <a:spcPts val="0"/>
              </a:spcBef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бъект 15">
            <a:extLst>
              <a:ext uri="{FF2B5EF4-FFF2-40B4-BE49-F238E27FC236}">
                <a16:creationId xmlns="" xmlns:a16="http://schemas.microsoft.com/office/drawing/2014/main" id="{4429DD59-88B1-4785-A27A-833408083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7200" y="2420887"/>
            <a:ext cx="8229601" cy="396044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16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УСТНОГО НАРОДНОГО ТВОРЧЕСТВА (8 часов)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</a:t>
            </a:r>
          </a:p>
          <a:p>
            <a:pPr marL="0" indent="0" algn="just">
              <a:buNone/>
            </a:pP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Ученик научится: 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применять изученные теоретико-литературные понятия о волшебных и бытовых сказках при характеристике текста;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сопоставлять волшебную и бытовую сказку и формулировать выводы о сходстве и различиях; — сопоставлять миф и волшебную сказку и формулировать выводы о различиях; — определять и характеризовать нравственную проблематику народной сказки;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находить в тексте сказок специфическую сказочную лексику и характеризовать ее роль в тексте; 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определять значение непонятных слов с помощью толкового словаря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составлять рассказ по картине; 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создавать комментарий к иллюстрациям; 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проводить экскурсию по одной картине; 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редактировать собранный для альманаха материал;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участвовать в разработке сценария КТД;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готовить сообщение.</a:t>
            </a:r>
            <a:endParaRPr lang="ru-RU" sz="2200" b="1" u="sng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9844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="" xmlns:a16="http://schemas.microsoft.com/office/drawing/2014/main" id="{282C9B76-65F5-4631-B907-B47D2D042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457199"/>
          </a:xfrm>
        </p:spPr>
        <p:txBody>
          <a:bodyPr>
            <a:noAutofit/>
          </a:bodyPr>
          <a:lstStyle/>
          <a:p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Предметные результаты по классам: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3282CA04-94E1-4D96-A439-85AD52054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31838"/>
            <a:ext cx="8229600" cy="1184994"/>
          </a:xfrm>
        </p:spPr>
        <p:txBody>
          <a:bodyPr>
            <a:noAutofit/>
          </a:bodyPr>
          <a:lstStyle/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бъект 13">
            <a:extLst>
              <a:ext uri="{FF2B5EF4-FFF2-40B4-BE49-F238E27FC236}">
                <a16:creationId xmlns="" xmlns:a16="http://schemas.microsoft.com/office/drawing/2014/main" id="{5B76FD6B-BBC1-4522-9333-3B6166738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504" y="2174876"/>
            <a:ext cx="4389884" cy="4683124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CA832F2E-2A26-4F61-AB30-570927BA9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3569" y="1124744"/>
            <a:ext cx="8003232" cy="1296144"/>
          </a:xfr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ФГОС ИННОВАЦИОННАЯ ШКОЛА ПРОГРАММА КУРСА «ЛИТЕРАТУРА» 5–9 классы Авторы-составители Г.С. </a:t>
            </a:r>
            <a:r>
              <a:rPr kumimoji="0" lang="ru-RU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Меркин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С.А. Зинин 5-е издание Соответствует Федеральному государственному образовательному стандарту Москва «Русское слово», 2020</a:t>
            </a:r>
          </a:p>
          <a:p>
            <a:pPr algn="ctr">
              <a:spcBef>
                <a:spcPts val="0"/>
              </a:spcBef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бъект 15">
            <a:extLst>
              <a:ext uri="{FF2B5EF4-FFF2-40B4-BE49-F238E27FC236}">
                <a16:creationId xmlns="" xmlns:a16="http://schemas.microsoft.com/office/drawing/2014/main" id="{4429DD59-88B1-4785-A27A-833408083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7200" y="2420887"/>
            <a:ext cx="8435280" cy="416247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7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ДРЕВНЕРУССКОЙ ЛИТЕРАТУРЫ (3 часа)</a:t>
            </a:r>
          </a:p>
          <a:p>
            <a:pPr marL="0" indent="0" algn="just">
              <a:buNone/>
            </a:pPr>
            <a:r>
              <a:rPr lang="ru-RU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</a:t>
            </a:r>
          </a:p>
          <a:p>
            <a:pPr marL="0" indent="0" algn="just">
              <a:buNone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 научится: </a:t>
            </a:r>
          </a:p>
          <a:p>
            <a:pPr marL="0" indent="0" algn="just">
              <a:buNone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характеризовать отдельные жанры литературы Древней Руси (летопись); </a:t>
            </a:r>
          </a:p>
          <a:p>
            <a:pPr marL="0" indent="0" algn="just">
              <a:buNone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характеризовать взгляды человека Древней Руси; </a:t>
            </a:r>
          </a:p>
          <a:p>
            <a:pPr marL="0" indent="0" algn="just">
              <a:buNone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характеризовать нравственную позицию автора произведений древнерусской литературы; </a:t>
            </a:r>
          </a:p>
          <a:p>
            <a:pPr marL="0" indent="0" algn="just">
              <a:buNone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определять место и роль вымысла в произведениях древнерусской литературы; </a:t>
            </a:r>
          </a:p>
          <a:p>
            <a:pPr marL="0" indent="0" algn="just">
              <a:buNone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сопоставлять мифы и произведения древнерусской литературы и характеризовать различия; — формулировать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микровыводы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выводы;</a:t>
            </a:r>
          </a:p>
          <a:p>
            <a:pPr marL="0" indent="0" algn="just">
              <a:buNone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пересказывать произведения древнерусской литературы; </a:t>
            </a:r>
          </a:p>
          <a:p>
            <a:pPr marL="0" indent="0" algn="just">
              <a:buNone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выражать свое отношение к человеку Древней Руси в творческой работе;</a:t>
            </a:r>
          </a:p>
          <a:p>
            <a:pPr marL="0" indent="0" algn="just">
              <a:buNone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привлекать материал, изученный на уроках литературы, для подготовки к урокам истории.</a:t>
            </a:r>
            <a:endParaRPr lang="ru-RU" sz="1700" b="1" u="sng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137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="" xmlns:a16="http://schemas.microsoft.com/office/drawing/2014/main" id="{282C9B76-65F5-4631-B907-B47D2D042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изучения учебного предмета «Литература»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3282CA04-94E1-4D96-A439-85AD52054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31838"/>
            <a:ext cx="4040188" cy="1443038"/>
          </a:xfrm>
        </p:spPr>
        <p:txBody>
          <a:bodyPr>
            <a:no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РАБОЧАЯ ПРОГРАММА ОСНОВНОГО ОБЩЕГО ОБРАЗОВАНИЯ ЛИТЕРАТУРА (для 5–9 классов образовательных организаций)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МОСКВА, 2021</a:t>
            </a:r>
          </a:p>
        </p:txBody>
      </p:sp>
      <p:sp>
        <p:nvSpPr>
          <p:cNvPr id="14" name="Объект 13">
            <a:extLst>
              <a:ext uri="{FF2B5EF4-FFF2-40B4-BE49-F238E27FC236}">
                <a16:creationId xmlns="" xmlns:a16="http://schemas.microsoft.com/office/drawing/2014/main" id="{5B76FD6B-BBC1-4522-9333-3B6166738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504" y="2174876"/>
            <a:ext cx="4389884" cy="468312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900" dirty="0"/>
              <a:t>	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изучения предмета «Литература» в основной школе состоят в формировании у обучающихся потребности в качественном чтении, культуры читательского восприятия, понимания литературных текстов и создания собственных устных и письменных высказываний; в развитии чувства причастности к отечественной культуре и уважения к другим культурам, аксиологической сферы личности на основе высоких духовно-нравственных идеалов, воплощённых в отечественной и зарубежной литературе. 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CA832F2E-2A26-4F61-AB30-570927BA9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836712"/>
            <a:ext cx="4041775" cy="158417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ИННОВАЦИОННАЯ ШКОЛА ПРОГРАММА КУРСА «ЛИТЕРАТУРА» 5–9 классы Авторы-составители Г.С.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Меркин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С.А. Зинин 5-е издание Соответствует Федеральному государственному образовательному стандарту Москва «Русское слово», 2020</a:t>
            </a:r>
          </a:p>
        </p:txBody>
      </p:sp>
      <p:sp>
        <p:nvSpPr>
          <p:cNvPr id="16" name="Объект 15">
            <a:extLst>
              <a:ext uri="{FF2B5EF4-FFF2-40B4-BE49-F238E27FC236}">
                <a16:creationId xmlns="" xmlns:a16="http://schemas.microsoft.com/office/drawing/2014/main" id="{4429DD59-88B1-4785-A27A-833408083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2420887"/>
            <a:ext cx="4041775" cy="432048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Цели: </a:t>
            </a:r>
          </a:p>
          <a:p>
            <a:pPr marL="0" indent="0" algn="just">
              <a:buNone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формирование и развитие у обучающихся потребности в систематическом, системном, инициативном чтении; </a:t>
            </a:r>
          </a:p>
          <a:p>
            <a:pPr marL="0" indent="0" algn="just">
              <a:buNone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воспитание в процессе чтения нравственного идеала человека и гражданина;</a:t>
            </a:r>
          </a:p>
          <a:p>
            <a:pPr marL="0" indent="0" algn="just">
              <a:buNone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создание представлений о русской литературе как едином национальном достоянии. </a:t>
            </a:r>
          </a:p>
        </p:txBody>
      </p:sp>
    </p:spTree>
    <p:extLst>
      <p:ext uri="{BB962C8B-B14F-4D97-AF65-F5344CB8AC3E}">
        <p14:creationId xmlns:p14="http://schemas.microsoft.com/office/powerpoint/2010/main" val="5303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="" xmlns:a16="http://schemas.microsoft.com/office/drawing/2014/main" id="{282C9B76-65F5-4631-B907-B47D2D042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457199"/>
          </a:xfrm>
        </p:spPr>
        <p:txBody>
          <a:bodyPr>
            <a:noAutofit/>
          </a:bodyPr>
          <a:lstStyle/>
          <a:p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Предметные результаты по классам: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3282CA04-94E1-4D96-A439-85AD52054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31838"/>
            <a:ext cx="8229600" cy="1184994"/>
          </a:xfrm>
        </p:spPr>
        <p:txBody>
          <a:bodyPr>
            <a:noAutofit/>
          </a:bodyPr>
          <a:lstStyle/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бъект 13">
            <a:extLst>
              <a:ext uri="{FF2B5EF4-FFF2-40B4-BE49-F238E27FC236}">
                <a16:creationId xmlns="" xmlns:a16="http://schemas.microsoft.com/office/drawing/2014/main" id="{5B76FD6B-BBC1-4522-9333-3B6166738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504" y="2174876"/>
            <a:ext cx="4389884" cy="4683124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CA832F2E-2A26-4F61-AB30-570927BA9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3569" y="1124744"/>
            <a:ext cx="8003232" cy="1296144"/>
          </a:xfr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ФГОС ИННОВАЦИОННАЯ ШКОЛА ПРОГРАММА КУРСА «ЛИТЕРАТУРА» 5–9 классы Авторы-составители Г.С. </a:t>
            </a:r>
            <a:r>
              <a:rPr kumimoji="0" lang="ru-RU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Меркин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С.А. Зинин 5-е издание Соответствует Федеральному государственному образовательному стандарту Москва «Русское слово», 2020</a:t>
            </a:r>
          </a:p>
          <a:p>
            <a:pPr algn="ctr">
              <a:spcBef>
                <a:spcPts val="0"/>
              </a:spcBef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бъект 15">
            <a:extLst>
              <a:ext uri="{FF2B5EF4-FFF2-40B4-BE49-F238E27FC236}">
                <a16:creationId xmlns="" xmlns:a16="http://schemas.microsoft.com/office/drawing/2014/main" id="{4429DD59-88B1-4785-A27A-833408083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23528" y="2420887"/>
            <a:ext cx="8568952" cy="432048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БАСНИ НАРОДОВ МИРА (1 час) </a:t>
            </a:r>
          </a:p>
          <a:p>
            <a:pPr marL="0" indent="0" algn="just">
              <a:buNone/>
            </a:pP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Ученик научится: 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сопоставлять и характеризовать басни со схожим сюжетом;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составлять вопросы по статье учебника;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выразительно читать басню, в том числе по ролям;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характеризовать басенных персонажей; 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находить и объяснять мораль басни; 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подбирать синонимы к данным ключевым словам;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давать обоснованный развернутый письменный ответ на поставленный вопрос; 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участвовать в инсценировании басни; 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использовать понятие «эзопов язык».</a:t>
            </a:r>
            <a:endParaRPr lang="ru-RU" sz="1800" b="1" u="sng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73420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="" xmlns:a16="http://schemas.microsoft.com/office/drawing/2014/main" id="{282C9B76-65F5-4631-B907-B47D2D042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457199"/>
          </a:xfrm>
        </p:spPr>
        <p:txBody>
          <a:bodyPr>
            <a:noAutofit/>
          </a:bodyPr>
          <a:lstStyle/>
          <a:p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Предметные результаты по классам: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3282CA04-94E1-4D96-A439-85AD52054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31838"/>
            <a:ext cx="8229600" cy="1184994"/>
          </a:xfrm>
        </p:spPr>
        <p:txBody>
          <a:bodyPr>
            <a:noAutofit/>
          </a:bodyPr>
          <a:lstStyle/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бъект 13">
            <a:extLst>
              <a:ext uri="{FF2B5EF4-FFF2-40B4-BE49-F238E27FC236}">
                <a16:creationId xmlns="" xmlns:a16="http://schemas.microsoft.com/office/drawing/2014/main" id="{5B76FD6B-BBC1-4522-9333-3B6166738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504" y="2174876"/>
            <a:ext cx="4389884" cy="4683124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CA832F2E-2A26-4F61-AB30-570927BA9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3569" y="1124744"/>
            <a:ext cx="8003232" cy="1296144"/>
          </a:xfr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ФГОС ИННОВАЦИОННАЯ ШКОЛА ПРОГРАММА КУРСА «ЛИТЕРАТУРА» 5–9 классы Авторы-составители Г.С. </a:t>
            </a:r>
            <a:r>
              <a:rPr kumimoji="0" lang="ru-RU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Меркин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С.А. Зинин 5-е издание Соответствует Федеральному государственному образовательному стандарту Москва «Русское слово», 2020</a:t>
            </a:r>
          </a:p>
          <a:p>
            <a:pPr algn="ctr">
              <a:spcBef>
                <a:spcPts val="0"/>
              </a:spcBef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бъект 15">
            <a:extLst>
              <a:ext uri="{FF2B5EF4-FFF2-40B4-BE49-F238E27FC236}">
                <a16:creationId xmlns="" xmlns:a16="http://schemas.microsoft.com/office/drawing/2014/main" id="{4429DD59-88B1-4785-A27A-833408083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7200" y="2420887"/>
            <a:ext cx="8229601" cy="42484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7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РУССКАЯ БАСНЯ (5 часов)</a:t>
            </a:r>
          </a:p>
          <a:p>
            <a:pPr marL="0" indent="0" algn="just">
              <a:buNone/>
            </a:pPr>
            <a:r>
              <a:rPr lang="ru-RU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</a:t>
            </a:r>
          </a:p>
          <a:p>
            <a:pPr marL="0" indent="0" algn="just">
              <a:buNone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Ученик научится:</a:t>
            </a:r>
          </a:p>
          <a:p>
            <a:pPr marL="0" indent="0" algn="just">
              <a:buNone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рассказывать об истории возникновения басни в России;</a:t>
            </a:r>
          </a:p>
          <a:p>
            <a:pPr marL="0" indent="0" algn="just">
              <a:buNone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определять проблематику басен; </a:t>
            </a:r>
          </a:p>
          <a:p>
            <a:pPr marL="0" indent="0" algn="just">
              <a:buNone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сопоставлять русские и зарубежные басни со схожим сюжетом, находить в них различия и комментировать их; </a:t>
            </a:r>
          </a:p>
          <a:p>
            <a:pPr marL="0" indent="0" algn="just">
              <a:buNone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характеризовать образы басенных персонажей у И.А. Крылова и С.В. Михалкова в процессе сопоставления произведений; </a:t>
            </a:r>
          </a:p>
          <a:p>
            <a:pPr marL="0" indent="0" algn="just">
              <a:buNone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формулировать выводы о морали в баснях со схожим сюжетом; </a:t>
            </a:r>
          </a:p>
          <a:p>
            <a:pPr marL="0" indent="0" algn="just">
              <a:buNone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выразительно читать басню (в том числе по ролям) и участвовать в инсценировании;</a:t>
            </a:r>
          </a:p>
          <a:p>
            <a:pPr marL="0" indent="0" algn="just">
              <a:buNone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готовить сообщение об одном из баснописцев; — участвовать в КТД; </a:t>
            </a:r>
          </a:p>
          <a:p>
            <a:pPr marL="0" indent="0" algn="just">
              <a:buNone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подбирать материал для компьютерной презентации и редактировать его.</a:t>
            </a:r>
            <a:endParaRPr lang="ru-RU" sz="1700" b="1" u="sng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2958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="" xmlns:a16="http://schemas.microsoft.com/office/drawing/2014/main" id="{282C9B76-65F5-4631-B907-B47D2D042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457199"/>
          </a:xfrm>
        </p:spPr>
        <p:txBody>
          <a:bodyPr>
            <a:noAutofit/>
          </a:bodyPr>
          <a:lstStyle/>
          <a:p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Предметные результаты по классам: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3282CA04-94E1-4D96-A439-85AD52054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31838"/>
            <a:ext cx="8229600" cy="1184994"/>
          </a:xfrm>
        </p:spPr>
        <p:txBody>
          <a:bodyPr>
            <a:noAutofit/>
          </a:bodyPr>
          <a:lstStyle/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бъект 13">
            <a:extLst>
              <a:ext uri="{FF2B5EF4-FFF2-40B4-BE49-F238E27FC236}">
                <a16:creationId xmlns="" xmlns:a16="http://schemas.microsoft.com/office/drawing/2014/main" id="{5B76FD6B-BBC1-4522-9333-3B6166738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504" y="2174876"/>
            <a:ext cx="4389884" cy="4683124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CA832F2E-2A26-4F61-AB30-570927BA9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3569" y="1124744"/>
            <a:ext cx="8003232" cy="1296144"/>
          </a:xfr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ФГОС ИННОВАЦИОННАЯ ШКОЛА ПРОГРАММА КУРСА «ЛИТЕРАТУРА» 5–9 классы Авторы-составители Г.С. </a:t>
            </a:r>
            <a:r>
              <a:rPr kumimoji="0" lang="ru-RU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Меркин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С.А. Зинин 5-е издание Соответствует Федеральному государственному образовательному стандарту Москва «Русское слово», 2020</a:t>
            </a:r>
          </a:p>
          <a:p>
            <a:pPr algn="ctr">
              <a:spcBef>
                <a:spcPts val="0"/>
              </a:spcBef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бъект 15">
            <a:extLst>
              <a:ext uri="{FF2B5EF4-FFF2-40B4-BE49-F238E27FC236}">
                <a16:creationId xmlns="" xmlns:a16="http://schemas.microsoft.com/office/drawing/2014/main" id="{4429DD59-88B1-4785-A27A-833408083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7200" y="2174877"/>
            <a:ext cx="8435280" cy="42064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7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РУССКОЙ ЛИТЕРАТУРЫ ХIХ </a:t>
            </a:r>
            <a:r>
              <a:rPr lang="ru-RU" sz="17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ВЕКА </a:t>
            </a:r>
            <a:r>
              <a:rPr lang="ru-RU" sz="17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А.С. ПУШКИН (6 часов)</a:t>
            </a:r>
          </a:p>
          <a:p>
            <a:pPr marL="0" indent="0" algn="just">
              <a:buNone/>
            </a:pPr>
            <a:r>
              <a:rPr lang="ru-RU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</a:t>
            </a:r>
          </a:p>
          <a:p>
            <a:pPr marL="0" indent="0" algn="just">
              <a:buNone/>
            </a:pP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 научится: </a:t>
            </a:r>
          </a:p>
          <a:p>
            <a:pPr marL="0" indent="0" algn="just">
              <a:buNone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составлять устный рассказ-сочинение «Таким я представляю себе А.С. Пушкина»;</a:t>
            </a:r>
          </a:p>
          <a:p>
            <a:pPr marL="0" indent="0" algn="just">
              <a:buNone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выразительно читать стихотворение А.С. Пушкина; </a:t>
            </a:r>
          </a:p>
          <a:p>
            <a:pPr marL="0" indent="0" algn="just">
              <a:buNone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применять полученные сведения о выразительных средствах для характеристики лирического стихотворения поэта; </a:t>
            </a:r>
          </a:p>
          <a:p>
            <a:pPr marL="0" indent="0" algn="just">
              <a:buNone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находить сказочные элементы в пушкинском произведении и определять их роль;</a:t>
            </a:r>
          </a:p>
          <a:p>
            <a:pPr marL="0" indent="0" algn="just">
              <a:buNone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характеризовать героев и персонажей «Сказки о мертвой царевне и о семи богатырях»; — выявлять отличия сказки А.С. Пушкина от народной волшебной сказки;</a:t>
            </a:r>
          </a:p>
          <a:p>
            <a:pPr marL="0" indent="0" algn="just">
              <a:buNone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сопоставлять образно-выразительные средства в народной сказке и сказке А.С. Пушкина; — определять гуманистическую направленность пушкинской сказки; </a:t>
            </a:r>
          </a:p>
          <a:p>
            <a:pPr marL="0" indent="0" algn="just">
              <a:buNone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составлять таблицы и пользоваться ими во время работы на уроке;</a:t>
            </a:r>
          </a:p>
          <a:p>
            <a:pPr marL="0" indent="0" algn="just">
              <a:buNone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участвовать в КТД на разных его этапах (сценарий, театрализация).</a:t>
            </a:r>
            <a:endParaRPr lang="ru-RU" sz="1700" b="1" u="sng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11310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="" xmlns:a16="http://schemas.microsoft.com/office/drawing/2014/main" id="{282C9B76-65F5-4631-B907-B47D2D042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457199"/>
          </a:xfrm>
        </p:spPr>
        <p:txBody>
          <a:bodyPr>
            <a:noAutofit/>
          </a:bodyPr>
          <a:lstStyle/>
          <a:p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Предметные результаты по классам: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3282CA04-94E1-4D96-A439-85AD52054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31838"/>
            <a:ext cx="8229600" cy="1184994"/>
          </a:xfrm>
        </p:spPr>
        <p:txBody>
          <a:bodyPr>
            <a:noAutofit/>
          </a:bodyPr>
          <a:lstStyle/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бъект 13">
            <a:extLst>
              <a:ext uri="{FF2B5EF4-FFF2-40B4-BE49-F238E27FC236}">
                <a16:creationId xmlns="" xmlns:a16="http://schemas.microsoft.com/office/drawing/2014/main" id="{5B76FD6B-BBC1-4522-9333-3B6166738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504" y="2174876"/>
            <a:ext cx="4389884" cy="4683124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CA832F2E-2A26-4F61-AB30-570927BA9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3569" y="1124744"/>
            <a:ext cx="8003232" cy="1296144"/>
          </a:xfr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ФГОС ИННОВАЦИОННАЯ ШКОЛА ПРОГРАММА КУРСА «ЛИТЕРАТУРА» 5–9 классы Авторы-составители Г.С. </a:t>
            </a:r>
            <a:r>
              <a:rPr kumimoji="0" lang="ru-RU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Меркин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С.А. Зинин 5-е издание Соответствует Федеральному государственному образовательному стандарту Москва «Русское слово», 2020</a:t>
            </a:r>
          </a:p>
          <a:p>
            <a:pPr algn="ctr">
              <a:spcBef>
                <a:spcPts val="0"/>
              </a:spcBef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бъект 15">
            <a:extLst>
              <a:ext uri="{FF2B5EF4-FFF2-40B4-BE49-F238E27FC236}">
                <a16:creationId xmlns="" xmlns:a16="http://schemas.microsoft.com/office/drawing/2014/main" id="{4429DD59-88B1-4785-A27A-833408083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7200" y="2420887"/>
            <a:ext cx="8229601" cy="396044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7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ПОЭЗИЯ XIX ВЕКА О РОДНОЙ ПРИРОДЕ (1 час)</a:t>
            </a:r>
          </a:p>
          <a:p>
            <a:pPr marL="0" indent="0" algn="just">
              <a:buNone/>
            </a:pPr>
            <a:r>
              <a:rPr lang="ru-RU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</a:t>
            </a:r>
          </a:p>
          <a:p>
            <a:pPr marL="0" indent="0" algn="just">
              <a:buNone/>
            </a:pP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 научится: </a:t>
            </a:r>
          </a:p>
          <a:p>
            <a:pPr marL="0" indent="0" algn="just">
              <a:buNone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выбирать из предложенных произведений стихотворение, наиболее соответствующее собственному мироощущению и объяснять свой выбор;</a:t>
            </a:r>
          </a:p>
          <a:p>
            <a:pPr marL="0" indent="0" algn="just">
              <a:buNone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подбирать ключевые слова, сочетания слов и составлять небольшие тезисы для рассуждения; — выразительно читать стихотворения о природе; </a:t>
            </a:r>
          </a:p>
          <a:p>
            <a:pPr marL="0" indent="0" algn="just">
              <a:buNone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находить в тексте стихотворения образно-выразительные средства и определять их роль; — передавать свое отношение к стихотворению через иллюстрацию к тексту; </a:t>
            </a:r>
          </a:p>
          <a:p>
            <a:pPr marL="0" indent="0" algn="just">
              <a:buNone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сопоставлять несколько лирических стихотворений о природе; </a:t>
            </a:r>
          </a:p>
          <a:p>
            <a:pPr marL="0" indent="0" algn="just">
              <a:buNone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работать с библиотечными фондами; — составлять тематическую картотеку «Стихи поэтов нашего края о природе. XIX век». </a:t>
            </a:r>
            <a:endParaRPr lang="ru-RU" sz="1700" b="1" u="sng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51881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="" xmlns:a16="http://schemas.microsoft.com/office/drawing/2014/main" id="{282C9B76-65F5-4631-B907-B47D2D042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457199"/>
          </a:xfrm>
        </p:spPr>
        <p:txBody>
          <a:bodyPr>
            <a:noAutofit/>
          </a:bodyPr>
          <a:lstStyle/>
          <a:p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Предметные результаты по классам: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3282CA04-94E1-4D96-A439-85AD52054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31838"/>
            <a:ext cx="8229600" cy="1184994"/>
          </a:xfrm>
        </p:spPr>
        <p:txBody>
          <a:bodyPr>
            <a:noAutofit/>
          </a:bodyPr>
          <a:lstStyle/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бъект 13">
            <a:extLst>
              <a:ext uri="{FF2B5EF4-FFF2-40B4-BE49-F238E27FC236}">
                <a16:creationId xmlns="" xmlns:a16="http://schemas.microsoft.com/office/drawing/2014/main" id="{5B76FD6B-BBC1-4522-9333-3B6166738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504" y="2174876"/>
            <a:ext cx="4389884" cy="4683124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CA832F2E-2A26-4F61-AB30-570927BA9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3569" y="1124744"/>
            <a:ext cx="8003232" cy="1296144"/>
          </a:xfr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ФГОС ИННОВАЦИОННАЯ ШКОЛА ПРОГРАММА КУРСА «ЛИТЕРАТУРА» 5–9 классы Авторы-составители Г.С. </a:t>
            </a:r>
            <a:r>
              <a:rPr kumimoji="0" lang="ru-RU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Меркин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С.А. Зинин 5-е издание Соответствует Федеральному государственному образовательному стандарту Москва «Русское слово», 2020</a:t>
            </a:r>
          </a:p>
          <a:p>
            <a:pPr algn="ctr">
              <a:spcBef>
                <a:spcPts val="0"/>
              </a:spcBef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бъект 15">
            <a:extLst>
              <a:ext uri="{FF2B5EF4-FFF2-40B4-BE49-F238E27FC236}">
                <a16:creationId xmlns="" xmlns:a16="http://schemas.microsoft.com/office/drawing/2014/main" id="{4429DD59-88B1-4785-A27A-833408083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7200" y="2420887"/>
            <a:ext cx="8229601" cy="396044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16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М.Ю. ЛЕРМОНТОВ (5 часов)</a:t>
            </a:r>
          </a:p>
          <a:p>
            <a:pPr marL="0" indent="0" algn="just">
              <a:buNone/>
            </a:pP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</a:t>
            </a:r>
          </a:p>
          <a:p>
            <a:pPr marL="0" indent="0" algn="just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 научится: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подбирать ключевые слова и сочетания слов для рассказа о М.Ю. Лермонтове и характеристики стихотворения «Бородино»; 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характеризовать образы молодого и старого солдата, участника сражения; — находить и определять тропы в стихотворении «Бородино»; 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объяснять значение военных терминов с помощью толкового словаря;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выразительно читать стихотворения, посвященные Отечественной войне 1812 года; 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находить (в том числе и в Интернете) материалы, посвященные Отечественной войне 1812 года и Бородинскому сражению; 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составлять заочную экскурсию по панораме Ф. Рубо «Бородинская битва»; 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придумывать кадры мультфильма (слайды компьютерной презентации) по мотивам стихотворения М.Ю. Лермонтова; 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подбирать строки стихотворения «Бородино» для составления подписей к презентации или к мультфильму; — участвовать в дискуссии «Верность долгу».</a:t>
            </a:r>
            <a:endParaRPr lang="ru-RU" sz="2200" b="1" u="sng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81069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="" xmlns:a16="http://schemas.microsoft.com/office/drawing/2014/main" id="{282C9B76-65F5-4631-B907-B47D2D042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457199"/>
          </a:xfrm>
        </p:spPr>
        <p:txBody>
          <a:bodyPr>
            <a:noAutofit/>
          </a:bodyPr>
          <a:lstStyle/>
          <a:p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Предметные результаты по классам: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3282CA04-94E1-4D96-A439-85AD52054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31838"/>
            <a:ext cx="8229600" cy="1184994"/>
          </a:xfrm>
        </p:spPr>
        <p:txBody>
          <a:bodyPr>
            <a:noAutofit/>
          </a:bodyPr>
          <a:lstStyle/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бъект 13">
            <a:extLst>
              <a:ext uri="{FF2B5EF4-FFF2-40B4-BE49-F238E27FC236}">
                <a16:creationId xmlns="" xmlns:a16="http://schemas.microsoft.com/office/drawing/2014/main" id="{5B76FD6B-BBC1-4522-9333-3B6166738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504" y="2174876"/>
            <a:ext cx="4389884" cy="4683124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CA832F2E-2A26-4F61-AB30-570927BA9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3569" y="1124744"/>
            <a:ext cx="8003232" cy="1296144"/>
          </a:xfr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ФГОС ИННОВАЦИОННАЯ ШКОЛА ПРОГРАММА КУРСА «ЛИТЕРАТУРА» 5–9 классы Авторы-составители Г.С. </a:t>
            </a:r>
            <a:r>
              <a:rPr kumimoji="0" lang="ru-RU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Меркин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С.А. Зинин 5-е издание Соответствует Федеральному государственному образовательному стандарту Москва «Русское слово», 2020</a:t>
            </a:r>
          </a:p>
          <a:p>
            <a:pPr algn="ctr">
              <a:spcBef>
                <a:spcPts val="0"/>
              </a:spcBef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бъект 15">
            <a:extLst>
              <a:ext uri="{FF2B5EF4-FFF2-40B4-BE49-F238E27FC236}">
                <a16:creationId xmlns="" xmlns:a16="http://schemas.microsoft.com/office/drawing/2014/main" id="{4429DD59-88B1-4785-A27A-833408083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7200" y="2420887"/>
            <a:ext cx="8229601" cy="396044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16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Н.В. ГОГОЛЬ (3 часа)</a:t>
            </a:r>
          </a:p>
          <a:p>
            <a:pPr marL="0" indent="0" algn="just">
              <a:buNone/>
            </a:pP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 научится: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составлять рассказ о малой родине Н.В. Гоголя; 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находить в гоголевском тексте элементы преданий и легенд; 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характеризовать образы повести по цитатному плану;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характеризовать юмористические эпизоды; 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давать речевую характеристику персонажей повести; — составлять портрет персонажа (словесное рисование); 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находить и определять фольклорные и мифологические мотивы в художественном тексте; 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готовить художественный пересказ фрагмента или эпизода; 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составлять вопросы для литературной викторины; 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сопоставлять литературное произведение и картину художника и формулировать вывод; — участвовать в КТД.</a:t>
            </a:r>
            <a:endParaRPr lang="ru-RU" sz="2200" b="1" u="sng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18572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="" xmlns:a16="http://schemas.microsoft.com/office/drawing/2014/main" id="{282C9B76-65F5-4631-B907-B47D2D042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457199"/>
          </a:xfrm>
        </p:spPr>
        <p:txBody>
          <a:bodyPr>
            <a:noAutofit/>
          </a:bodyPr>
          <a:lstStyle/>
          <a:p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Предметные результаты по классам: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3282CA04-94E1-4D96-A439-85AD52054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31838"/>
            <a:ext cx="8229600" cy="1184994"/>
          </a:xfrm>
        </p:spPr>
        <p:txBody>
          <a:bodyPr>
            <a:noAutofit/>
          </a:bodyPr>
          <a:lstStyle/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бъект 13">
            <a:extLst>
              <a:ext uri="{FF2B5EF4-FFF2-40B4-BE49-F238E27FC236}">
                <a16:creationId xmlns="" xmlns:a16="http://schemas.microsoft.com/office/drawing/2014/main" id="{5B76FD6B-BBC1-4522-9333-3B6166738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504" y="2174876"/>
            <a:ext cx="4389884" cy="4683124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CA832F2E-2A26-4F61-AB30-570927BA9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3569" y="1124744"/>
            <a:ext cx="8003232" cy="1296144"/>
          </a:xfr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ФГОС ИННОВАЦИОННАЯ ШКОЛА ПРОГРАММА КУРСА «ЛИТЕРАТУРА» 5–9 классы Авторы-составители Г.С. </a:t>
            </a:r>
            <a:r>
              <a:rPr kumimoji="0" lang="ru-RU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Меркин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С.А. Зинин 5-е издание Соответствует Федеральному государственному образовательному стандарту Москва «Русское слово», 2020</a:t>
            </a:r>
          </a:p>
          <a:p>
            <a:pPr algn="ctr">
              <a:spcBef>
                <a:spcPts val="0"/>
              </a:spcBef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бъект 15">
            <a:extLst>
              <a:ext uri="{FF2B5EF4-FFF2-40B4-BE49-F238E27FC236}">
                <a16:creationId xmlns="" xmlns:a16="http://schemas.microsoft.com/office/drawing/2014/main" id="{4429DD59-88B1-4785-A27A-833408083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7200" y="2420887"/>
            <a:ext cx="8435280" cy="416247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И.С. ТУРГЕНЕВ (6 часов)</a:t>
            </a:r>
          </a:p>
          <a:p>
            <a:pPr marL="0" indent="0" algn="just">
              <a:buNone/>
            </a:pP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</a:t>
            </a:r>
          </a:p>
          <a:p>
            <a:pPr marL="0" indent="0" algn="just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 научится: 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выполнять краткий и выборочный виды пересказа текста; 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готовить художественный пересказ эпизода или фрагмента; — сопоставлять характеры персонажей по заранее составленному плану;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создавать устный портрет героя; — давать письменный отзыв на эпизод;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участвовать в дискуссии «Мог ли Герасим поступить иначе?»; — готовить вопросы для литературной викторины; 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характеризовать историческое прошлое России с опорой на произведения И.С. Тургенева; 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отбирать необходимый материал для компьютерной презентации; 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участвовать в проведении заочной литературной экскурсии; — сопоставлять рассказ И.С. Тургенева с тематически близкой картиной; 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формулировать выводы на основе сопоставления.</a:t>
            </a:r>
            <a:endParaRPr lang="ru-RU" sz="1600" b="1" u="sng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19471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="" xmlns:a16="http://schemas.microsoft.com/office/drawing/2014/main" id="{0CDF2D90-C59D-4531-B565-CC89E9C06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Выводы: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1E2C68BE-AB4E-4FCE-A994-0DD60E9E7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При планировании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предметных результатов освоения рабочей программы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учитывать, что формирование различных умений, навыков, компетенций происходит у разных обучающихся с разной скоростью и в разной степени, что диктует необходимость дифференцированного и индивидуального подхода к ним и применения разных стратегий и создания индивидуальных образовательных траекторий достижения этих результатов. </a:t>
            </a:r>
          </a:p>
        </p:txBody>
      </p:sp>
    </p:spTree>
    <p:extLst>
      <p:ext uri="{BB962C8B-B14F-4D97-AF65-F5344CB8AC3E}">
        <p14:creationId xmlns:p14="http://schemas.microsoft.com/office/powerpoint/2010/main" val="6144088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173332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="" xmlns:a16="http://schemas.microsoft.com/office/drawing/2014/main" id="{282C9B76-65F5-4631-B907-B47D2D042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457199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изучения учебного предмета «Литература»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3282CA04-94E1-4D96-A439-85AD52054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31838"/>
            <a:ext cx="4040188" cy="1443038"/>
          </a:xfrm>
        </p:spPr>
        <p:txBody>
          <a:bodyPr>
            <a:no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РАБОЧАЯ ПРОГРАММА ОСНОВНОГО ОБЩЕГО ОБРАЗОВАНИЯ ЛИТЕРАТУРА (для 5–9 классов образовательных организаций)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МОСКВА, 2021</a:t>
            </a:r>
          </a:p>
        </p:txBody>
      </p:sp>
      <p:sp>
        <p:nvSpPr>
          <p:cNvPr id="14" name="Объект 13">
            <a:extLst>
              <a:ext uri="{FF2B5EF4-FFF2-40B4-BE49-F238E27FC236}">
                <a16:creationId xmlns="" xmlns:a16="http://schemas.microsoft.com/office/drawing/2014/main" id="{5B76FD6B-BBC1-4522-9333-3B6166738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504" y="2174876"/>
            <a:ext cx="4389884" cy="46831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указанных целей возможно при решении учебных задач, которые постепенно усложняются от 5 к 9 классу.</a:t>
            </a:r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CA832F2E-2A26-4F61-AB30-570927BA9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836712"/>
            <a:ext cx="4041775" cy="158417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ИННОВАЦИОННАЯ ШКОЛА ПРОГРАММА КУРСА «ЛИТЕРАТУРА» 5–9 классы Авторы-составители Г.С.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Меркин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С.А. Зинин 5-е издание Соответствует Федеральному государственному образовательному стандарту Москва «Русское слово», 2020</a:t>
            </a:r>
          </a:p>
        </p:txBody>
      </p:sp>
      <p:sp>
        <p:nvSpPr>
          <p:cNvPr id="16" name="Объект 15">
            <a:extLst>
              <a:ext uri="{FF2B5EF4-FFF2-40B4-BE49-F238E27FC236}">
                <a16:creationId xmlns="" xmlns:a16="http://schemas.microsoft.com/office/drawing/2014/main" id="{4429DD59-88B1-4785-A27A-833408083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2420887"/>
            <a:ext cx="4041775" cy="370527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целями и требованиями Федерального государственного образовательного стандарта основного общего образования определены задачи курса, отражающие планируемые результаты (личностные, метапредметные, предметные) обучения школьников 5—9 классов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86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="" xmlns:a16="http://schemas.microsoft.com/office/drawing/2014/main" id="{282C9B76-65F5-4631-B907-B47D2D042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457199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изучения учебного предмета «Литература»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3282CA04-94E1-4D96-A439-85AD52054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31838"/>
            <a:ext cx="4040188" cy="1184994"/>
          </a:xfrm>
        </p:spPr>
        <p:txBody>
          <a:bodyPr>
            <a:no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РАБОЧАЯ ПРОГРАММА ОСНОВНОГО ОБЩЕГО ОБРАЗОВАНИЯ ЛИТЕРАТУРА (для 5–9 классов образовательных организаций)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МОСКВА, 2021</a:t>
            </a:r>
          </a:p>
        </p:txBody>
      </p:sp>
      <p:sp>
        <p:nvSpPr>
          <p:cNvPr id="14" name="Объект 13">
            <a:extLst>
              <a:ext uri="{FF2B5EF4-FFF2-40B4-BE49-F238E27FC236}">
                <a16:creationId xmlns="" xmlns:a16="http://schemas.microsoft.com/office/drawing/2014/main" id="{5B76FD6B-BBC1-4522-9333-3B6166738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504" y="1916832"/>
            <a:ext cx="3452764" cy="49411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Задачи, связанные с пониманием литературы как одной из основных национально-культурных ценностей народа и, с обеспечением культурной самоидентификации, осознанием коммуникативно-эстетических возможностей родного языка на основе изучения выдающихся произведений отечественной культуры, культуры своего народа, мировой культуры, состоят в приобщении школьников к наследию отечественной и зарубежной классической литературы и лучшим образцам современной литературы; воспитании уважения к отечественной классике как высочайшему достижению национальной культуры, способствующей воспитанию патриотизма, формированию национально-культурной идентичности и способности к диалогу культур; освоению духовного опыта человечества, национальных и общечеловеческих культурных традиций и ценностей; формированию гуманистического мировоззрения. </a:t>
            </a:r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CA832F2E-2A26-4F61-AB30-570927BA9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355976" y="836712"/>
            <a:ext cx="4536503" cy="158417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ИННОВАЦИОННАЯ ШКОЛА ПРОГРАММА КУРСА «ЛИТЕРАТУРА» 5–9 классы Авторы-составители Г.С.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Меркин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С.А. Зинин 5-е издание Соответствует Федеральному государственному образовательному стандарту Москва «Русское слово», 2020</a:t>
            </a:r>
          </a:p>
        </p:txBody>
      </p:sp>
      <p:sp>
        <p:nvSpPr>
          <p:cNvPr id="16" name="Объект 15">
            <a:extLst>
              <a:ext uri="{FF2B5EF4-FFF2-40B4-BE49-F238E27FC236}">
                <a16:creationId xmlns="" xmlns:a16="http://schemas.microsoft.com/office/drawing/2014/main" id="{4429DD59-88B1-4785-A27A-833408083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707904" y="2276873"/>
            <a:ext cx="5328591" cy="430649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 результаты обучения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— формировать понимание важности процесса обучения; — формировать мотивацию школьников к процессу изучения литературы как одного из учебных предметов, необходимых для самопознания, своего дальнейшего развития и успешного обучения; — формировать понимание значимости литературы как явления национальной и мировой культуры, важного средства сохранения и передачи нравственных ценностей и традиций; — формировать уважение к литературе народов многонациональной России; — формировать в процессе чтения нравственно развитую личность, любящую свою семью, свою Родину, обладающую высокой культурой общения; — совершенствовать ценностно-смысловые представления о человеке и мире в процессе чтения; — развивать потребности в самопознании и самосовершенствовании в процессе чтения и характеристики (анализа) текста; — формировать в процессе чтения основы гражданской идентичности; — формировать готовность к получению новых знаний, их применению и преобразованию; — развивать эстетические чувства и художественный вкус на основе знакомства с отечественной и мировой литературой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развивать морально-этические представления, доброжелательность и эмоционально-нравственную отзывчивость, понимание и сопереживание чувствам других людей; — развивать личную ответственность за свои поступки в процессе чтения и при сопоставлении образов и персонажей из прочитанного произведения с собственным опытом; — развивать и углублять восприятие литературы как особого вида искусства, умение соотносить его с другими видами искусства.</a:t>
            </a:r>
          </a:p>
        </p:txBody>
      </p:sp>
    </p:spTree>
    <p:extLst>
      <p:ext uri="{BB962C8B-B14F-4D97-AF65-F5344CB8AC3E}">
        <p14:creationId xmlns:p14="http://schemas.microsoft.com/office/powerpoint/2010/main" val="225192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="" xmlns:a16="http://schemas.microsoft.com/office/drawing/2014/main" id="{282C9B76-65F5-4631-B907-B47D2D042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457199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изучения учебного предмета «Литература»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3282CA04-94E1-4D96-A439-85AD52054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31838"/>
            <a:ext cx="4040188" cy="1443038"/>
          </a:xfrm>
        </p:spPr>
        <p:txBody>
          <a:bodyPr>
            <a:no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РАБОЧАЯ ПРОГРАММА ОСНОВНОГО ОБЩЕГО ОБРАЗОВАНИЯ ЛИТЕРАТУРА (для 5–9 классов образовательных организаций)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МОСКВА, 2021</a:t>
            </a:r>
          </a:p>
        </p:txBody>
      </p:sp>
      <p:sp>
        <p:nvSpPr>
          <p:cNvPr id="14" name="Объект 13">
            <a:extLst>
              <a:ext uri="{FF2B5EF4-FFF2-40B4-BE49-F238E27FC236}">
                <a16:creationId xmlns="" xmlns:a16="http://schemas.microsoft.com/office/drawing/2014/main" id="{5B76FD6B-BBC1-4522-9333-3B6166738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504" y="2174876"/>
            <a:ext cx="4389884" cy="46831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Задачи, связанные с осознанием значимости чтения и изучения литературы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дальнейшего развития обучающихся, ЛИТЕРАТУРА. 5—9 классы 7 с  формированием их потребности в систематическом чтении как средстве познания мира и себя в этом мире, с гармонизацией отношений человека и общества, ориентированы на воспитание и развитие мотивации к чтению художественных произведений, как изучаемых на уроках, так и прочитанных самостоятельно, что способствует накоплению позитивного опыта освоения литературных произведений, в том числе в процессе участия в различных мероприятиях, посвящённых литературе, чтению, книжной культуре. </a:t>
            </a:r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CA832F2E-2A26-4F61-AB30-570927BA9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836712"/>
            <a:ext cx="4041775" cy="158417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ИННОВАЦИОННАЯ ШКОЛА ПРОГРАММА КУРСА «ЛИТЕРАТУРА» 5–9 классы Авторы-составители Г.С.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Меркин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С.А. Зинин 5-е издание Соответствует Федеральному государственному образовательному стандарту Москва «Русское слово», 2020</a:t>
            </a:r>
          </a:p>
        </p:txBody>
      </p:sp>
      <p:sp>
        <p:nvSpPr>
          <p:cNvPr id="16" name="Объект 15">
            <a:extLst>
              <a:ext uri="{FF2B5EF4-FFF2-40B4-BE49-F238E27FC236}">
                <a16:creationId xmlns="" xmlns:a16="http://schemas.microsoft.com/office/drawing/2014/main" id="{4429DD59-88B1-4785-A27A-833408083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2420887"/>
            <a:ext cx="4041775" cy="42484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 результаты обучения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— формировать способности принимать и сохранять цели и задачи учебной деятельности, поиска средств ее осуществления в процессе чтения и изучения литературного произведения; — формировать умения по освоению способов решения поисковых и творческих задач в процессе учебной деятельности при изучении курса литературы; — формировать умения планировать, контролировать и оценивать учебные действия в соответствии с поставленной задачей и условиями ее реализации; определять наиболее эффективные способы достижения результата; </a:t>
            </a:r>
          </a:p>
        </p:txBody>
      </p:sp>
    </p:spTree>
    <p:extLst>
      <p:ext uri="{BB962C8B-B14F-4D97-AF65-F5344CB8AC3E}">
        <p14:creationId xmlns:p14="http://schemas.microsoft.com/office/powerpoint/2010/main" val="364083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="" xmlns:a16="http://schemas.microsoft.com/office/drawing/2014/main" id="{282C9B76-65F5-4631-B907-B47D2D042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457199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изучения учебного предмета «Литература»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3282CA04-94E1-4D96-A439-85AD52054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31838"/>
            <a:ext cx="4040188" cy="1443038"/>
          </a:xfrm>
        </p:spPr>
        <p:txBody>
          <a:bodyPr>
            <a:no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РАБОЧАЯ ПРОГРАММА ОСНОВНОГО ОБЩЕГО ОБРАЗОВАНИЯ ЛИТЕРАТУРА (для 5–9 классов образовательных организаций)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МОСКВА, 2021</a:t>
            </a:r>
          </a:p>
        </p:txBody>
      </p:sp>
      <p:sp>
        <p:nvSpPr>
          <p:cNvPr id="14" name="Объект 13">
            <a:extLst>
              <a:ext uri="{FF2B5EF4-FFF2-40B4-BE49-F238E27FC236}">
                <a16:creationId xmlns="" xmlns:a16="http://schemas.microsoft.com/office/drawing/2014/main" id="{5B76FD6B-BBC1-4522-9333-3B6166738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504" y="2174876"/>
            <a:ext cx="4389884" cy="4683124"/>
          </a:xfrm>
        </p:spPr>
        <p:txBody>
          <a:bodyPr>
            <a:normAutofit fontScale="475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ru-RU" sz="2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Задачи, связанные с воспитанием </a:t>
            </a:r>
            <a:r>
              <a:rPr kumimoji="0" lang="ru-RU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квалифицированного читателя, обладающего эстетическим вкусом, с формированием умений воспринимать, анализировать, критически оценивать и  интерпретировать прочитанное, направлены на формирование у школьников системы знаний о литературе как искусстве слова, в том числе основных теоретико- и историко-литературных знаний, необходимых для понимания, анализа и интерпретации художественных произведений, умения воспринимать их в историко-культурном контексте, сопоставлять с произведениями других видов искусства; развитие читательских умений, творческих способностей, эстетического вкуса. Эти задачи направлены на развитие умения выявлять проблематику произведений и их художественные особенности, комментировать авторскую позицию и выражать собственное отношение к прочитанному; воспринимать тексты художественных произведений в единстве формы и содержания, реализуя возможность их неоднозначного толкования в рамках достоверных интерпретаций; сопоставлять и сравнивать художественные произведения, их фрагменты, образы и проблемы как между собой, так и с произведениями других искусств; формировать представления о  специфике литературы в ряду других искусств и об историко-литературном процессе; развивать умения поиска необходимой информации с использованием различных источников, владеть навыками их критической оценки.</a:t>
            </a:r>
          </a:p>
          <a:p>
            <a:pPr marL="0" indent="0" algn="just">
              <a:buNone/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CA832F2E-2A26-4F61-AB30-570927BA9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836712"/>
            <a:ext cx="4041775" cy="158417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ИННОВАЦИОННАЯ ШКОЛА ПРОГРАММА КУРСА «ЛИТЕРАТУРА» 5–9 классы Авторы-составители Г.С.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Меркин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С.А. Зинин 5-е издание Соответствует Федеральному государственному образовательному стандарту Москва «Русское слово», 2020</a:t>
            </a:r>
          </a:p>
        </p:txBody>
      </p:sp>
      <p:sp>
        <p:nvSpPr>
          <p:cNvPr id="16" name="Объект 15">
            <a:extLst>
              <a:ext uri="{FF2B5EF4-FFF2-40B4-BE49-F238E27FC236}">
                <a16:creationId xmlns="" xmlns:a16="http://schemas.microsoft.com/office/drawing/2014/main" id="{4429DD59-88B1-4785-A27A-833408083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2420887"/>
            <a:ext cx="4041775" cy="432048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формировать умения понимать причины успеха/неуспеха учебной деятельности и способности конструктивно действовать даже в ситуациях неуспеха; — развивать умение осваивать разнообразные формы познавательной и личностной рефлексии; — формировать умение активно использовать речевые средства и средства информационных и коммуникационных технологий для решения коммуникативных и познавательных задач; — формировать умение использовать различные способы поиска (в справочных источниках и открытом учебном информационном пространстве сети Интернет) в соответствии с коммуникативными и познавательными задачами и технологиями учебного предмета «Литература»; — развивать умения осознанно строить речевое высказывание в соответствии с задачами коммуникации и составлять тексты в устной и письменной формах; — совершенствовать владение логическими действиями сравнения (персонажей, групп персонажей, двух или нескольких произведений), умениями устанавливать аналогии и при- 8 чинно-следственные связи, строить рассуждения в процессе характеристики текста; </a:t>
            </a:r>
          </a:p>
        </p:txBody>
      </p:sp>
    </p:spTree>
    <p:extLst>
      <p:ext uri="{BB962C8B-B14F-4D97-AF65-F5344CB8AC3E}">
        <p14:creationId xmlns:p14="http://schemas.microsoft.com/office/powerpoint/2010/main" val="153521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="" xmlns:a16="http://schemas.microsoft.com/office/drawing/2014/main" id="{282C9B76-65F5-4631-B907-B47D2D042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457199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изучения учебного предмета «Литература»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3282CA04-94E1-4D96-A439-85AD52054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31838"/>
            <a:ext cx="4040188" cy="1443038"/>
          </a:xfrm>
        </p:spPr>
        <p:txBody>
          <a:bodyPr>
            <a:no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РАБОЧАЯ ПРОГРАММА ОСНОВНОГО ОБЩЕГО ОБРАЗОВАНИЯ ЛИТЕРАТУРА (для 5–9 классов образовательных организаций)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МОСКВА, 2021</a:t>
            </a:r>
          </a:p>
        </p:txBody>
      </p:sp>
      <p:sp>
        <p:nvSpPr>
          <p:cNvPr id="14" name="Объект 13">
            <a:extLst>
              <a:ext uri="{FF2B5EF4-FFF2-40B4-BE49-F238E27FC236}">
                <a16:creationId xmlns="" xmlns:a16="http://schemas.microsoft.com/office/drawing/2014/main" id="{5B76FD6B-BBC1-4522-9333-3B6166738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504" y="2174876"/>
            <a:ext cx="4389884" cy="4683124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Задачи, связанные с осознанием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обучающимися коммуникативно-эстетических возможностей языка на основе изучения выдающихся произведений отечественной культуры, культуры своего народа, мировой культуры, направлены на совершенствование речи школьников на примере высоких образцов художественной литературы и умений создавать разные виды устных и письменных высказываний, редактировать их, а также выразительно читать произведения, в том числе наизусть, </a:t>
            </a:r>
            <a:r>
              <a:rPr kumimoji="0" lang="ru-RU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вла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- 8 Примерная рабочая программа деть различными видами пересказа, участвовать в учебном диалоге, адекватно воспринимая чужую точку зрения и аргументированно отстаивая свою.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CA832F2E-2A26-4F61-AB30-570927BA9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836712"/>
            <a:ext cx="4041775" cy="158417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ИННОВАЦИОННАЯ ШКОЛА ПРОГРАММА КУРСА «ЛИТЕРАТУРА» 5–9 классы Авторы-составители Г.С.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Меркин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С.А. Зинин 5-е издание Соответствует Федеральному государственному образовательному стандарту Москва «Русское слово», 2020</a:t>
            </a:r>
          </a:p>
        </p:txBody>
      </p:sp>
      <p:sp>
        <p:nvSpPr>
          <p:cNvPr id="16" name="Объект 15">
            <a:extLst>
              <a:ext uri="{FF2B5EF4-FFF2-40B4-BE49-F238E27FC236}">
                <a16:creationId xmlns="" xmlns:a16="http://schemas.microsoft.com/office/drawing/2014/main" id="{4429DD59-88B1-4785-A27A-833408083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2420887"/>
            <a:ext cx="4041775" cy="37052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— развивать готовность слушать собеседника и вести диалог, готовность признавать возможность существования различных точек зрения и права каждого иметь свою; излагать свое мнение и аргументировать свою точку зрения и оценку событий при чтении и обсуждении художественных произведений; — формировать умение определять общую цель и пути ее достижения, умение договариваться о распределении функций и ролей в совместной деятельности; осуществлять взаимный контроль в совместной деятельности, адекватно оценивать собственное поведение и поведение окружающих; — формировать готовность конструктивно разрешать конфликты посредством учета интересов сторон и сотрудничества; — формировать готовность к самостоятельному планированию и осуществлению учебной деятельности, построению индивидуальной образовательной траектории; — развивать умение овладевать сведениями о сущности и особенностях объектов, процессов и явлений действительности (природных, социальных, культурных, технических и др.) в соответствии с содержанием изучаемых произведений;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98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6058</Words>
  <Application>Microsoft Office PowerPoint</Application>
  <PresentationFormat>Экран (4:3)</PresentationFormat>
  <Paragraphs>370</Paragraphs>
  <Slides>48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49" baseType="lpstr">
      <vt:lpstr>Тема Office</vt:lpstr>
      <vt:lpstr>Презентация PowerPoint</vt:lpstr>
      <vt:lpstr>МЕСТО УЧЕБНОГО ПРЕДМЕТА «ЛИТЕРАТУРА» В УЧЕБНОМ ПЛАНЕ</vt:lpstr>
      <vt:lpstr>Цель: детализировать  и конкретизировать планируемые результаты  освоения РП по литературе.  Задачи: ИЗУЧИТЬ ПРИМЕРНУЮ РАБОЧУЮ ПРОГРАММУ ОСНОВНОГО ОБЩЕГО ОБРАЗОВАНИЯ по ЛИТЕРАТУРЕ (для 5–9 классов образовательных организаций),  и   ФГОС «ИННОВАЦИОННАЯ ШКОЛА» ПРОГРАММУ КУРСА «ЛИТЕРАТУРА» 5–9 классы. Авторы-составители Г.С. Меркин, С.А. Зинин 5-е издание,  которое соответствует Федеральному государственному образовательному стандарту  (Москва «Русское слово», 2020); сопоставить примерные результаты освоения РП по литературе.  Объект исследования:  планируемые результаты освоения РП по литературе.  Предмет исследования: процесс детализации и конкретизации планируемых результатов освоения РП по литературе.  </vt:lpstr>
      <vt:lpstr>Цели изучения учебного предмета «Литература»</vt:lpstr>
      <vt:lpstr>Задачи изучения учебного предмета «Литература»</vt:lpstr>
      <vt:lpstr>Задачи изучения учебного предмета «Литература»</vt:lpstr>
      <vt:lpstr>Задачи изучения учебного предмета «Литература»</vt:lpstr>
      <vt:lpstr>Задачи изучения учебного предмета «Литература»</vt:lpstr>
      <vt:lpstr>Задачи изучения учебного предмета «Литература»</vt:lpstr>
      <vt:lpstr>Задачи изучения учебного предмета «Литература»</vt:lpstr>
      <vt:lpstr>Задачи изучения учебного предмета «Литература»</vt:lpstr>
      <vt:lpstr>Предметные результаты по классам:</vt:lpstr>
      <vt:lpstr>Предметные результаты по классам:</vt:lpstr>
      <vt:lpstr>Предметные результаты по классам:</vt:lpstr>
      <vt:lpstr>Предметные результаты по классам:</vt:lpstr>
      <vt:lpstr>Предметные результаты по классам:</vt:lpstr>
      <vt:lpstr>Предметные результаты по классам:</vt:lpstr>
      <vt:lpstr>Предметные результаты по классам:</vt:lpstr>
      <vt:lpstr>Предметные результаты по классам:</vt:lpstr>
      <vt:lpstr>Предметные результаты по классам:</vt:lpstr>
      <vt:lpstr>Предметные результаты по классам:</vt:lpstr>
      <vt:lpstr>Предметные результаты по классам:</vt:lpstr>
      <vt:lpstr>Предметные результаты по классам:</vt:lpstr>
      <vt:lpstr>Предметные результаты по классам:</vt:lpstr>
      <vt:lpstr>Предметные результаты по классам:</vt:lpstr>
      <vt:lpstr>Задачи изучения учебного предмета «Литература»</vt:lpstr>
      <vt:lpstr>Предметные результаты по классам:</vt:lpstr>
      <vt:lpstr>Предметные результаты по классам:</vt:lpstr>
      <vt:lpstr>Задачи изучения учебного предмета «Литература»</vt:lpstr>
      <vt:lpstr>Предметные результаты по классам:</vt:lpstr>
      <vt:lpstr>Задачи изучения учебного предмета «Литература»</vt:lpstr>
      <vt:lpstr>Предметные результаты по классам:</vt:lpstr>
      <vt:lpstr>Задачи изучения учебного предмета «Литература»</vt:lpstr>
      <vt:lpstr>Предметные результаты по классам:</vt:lpstr>
      <vt:lpstr>Предметные результаты по классам:</vt:lpstr>
      <vt:lpstr>ФГОС ИННОВАЦИОННАЯ ШКОЛА ПРОГРАММА КУРСА «ЛИТЕРАТУРА» 5–9 классы Авторы-составители Г.С. Меркин, С.А. Зинин 5-е издание Соответствует Федеральному государственному образовательному стандарту, Москва «Русское слово», 2020 </vt:lpstr>
      <vt:lpstr>Предметные результаты по классам:</vt:lpstr>
      <vt:lpstr>Предметные результаты по классам:</vt:lpstr>
      <vt:lpstr>Предметные результаты по классам:</vt:lpstr>
      <vt:lpstr>Предметные результаты по классам:</vt:lpstr>
      <vt:lpstr>Предметные результаты по классам:</vt:lpstr>
      <vt:lpstr>Предметные результаты по классам:</vt:lpstr>
      <vt:lpstr>Предметные результаты по классам:</vt:lpstr>
      <vt:lpstr>Предметные результаты по классам:</vt:lpstr>
      <vt:lpstr>Предметные результаты по классам:</vt:lpstr>
      <vt:lpstr>Предметные результаты по классам:</vt:lpstr>
      <vt:lpstr>Выводы: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Пользователь</cp:lastModifiedBy>
  <cp:revision>108</cp:revision>
  <dcterms:created xsi:type="dcterms:W3CDTF">2021-12-13T05:42:53Z</dcterms:created>
  <dcterms:modified xsi:type="dcterms:W3CDTF">2022-03-25T04:41:40Z</dcterms:modified>
</cp:coreProperties>
</file>